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Lst>
  <p:sldSz cy="5143500" cx="9144000"/>
  <p:notesSz cx="6858000" cy="9144000"/>
  <p:embeddedFontLst>
    <p:embeddedFont>
      <p:font typeface="Raleway"/>
      <p:regular r:id="rId27"/>
      <p:bold r:id="rId28"/>
      <p:italic r:id="rId29"/>
      <p:boldItalic r:id="rId30"/>
    </p:embeddedFont>
    <p:embeddedFont>
      <p:font typeface="Roboto"/>
      <p:regular r:id="rId31"/>
      <p:bold r:id="rId32"/>
      <p:italic r:id="rId33"/>
      <p:boldItalic r:id="rId3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font" Target="fonts/Raleway-bold.fntdata"/><Relationship Id="rId27" Type="http://schemas.openxmlformats.org/officeDocument/2006/relationships/font" Target="fonts/Raleway-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aleway-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oboto-regular.fntdata"/><Relationship Id="rId30" Type="http://schemas.openxmlformats.org/officeDocument/2006/relationships/font" Target="fonts/Raleway-boldItalic.fntdata"/><Relationship Id="rId11" Type="http://schemas.openxmlformats.org/officeDocument/2006/relationships/slide" Target="slides/slide6.xml"/><Relationship Id="rId33" Type="http://schemas.openxmlformats.org/officeDocument/2006/relationships/font" Target="fonts/Roboto-italic.fntdata"/><Relationship Id="rId10" Type="http://schemas.openxmlformats.org/officeDocument/2006/relationships/slide" Target="slides/slide5.xml"/><Relationship Id="rId32" Type="http://schemas.openxmlformats.org/officeDocument/2006/relationships/font" Target="fonts/Roboto-bold.fntdata"/><Relationship Id="rId13" Type="http://schemas.openxmlformats.org/officeDocument/2006/relationships/slide" Target="slides/slide8.xml"/><Relationship Id="rId12" Type="http://schemas.openxmlformats.org/officeDocument/2006/relationships/slide" Target="slides/slide7.xml"/><Relationship Id="rId34" Type="http://schemas.openxmlformats.org/officeDocument/2006/relationships/font" Target="fonts/Roboto-boldItalic.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 name="Shape 112"/>
        <p:cNvGrpSpPr/>
        <p:nvPr/>
      </p:nvGrpSpPr>
      <p:grpSpPr>
        <a:xfrm>
          <a:off x="0" y="0"/>
          <a:ext cx="0" cy="0"/>
          <a:chOff x="0" y="0"/>
          <a:chExt cx="0" cy="0"/>
        </a:xfrm>
      </p:grpSpPr>
      <p:sp>
        <p:nvSpPr>
          <p:cNvPr id="113" name="Google Shape;113;g5e26dac34e_5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5e26dac34e_5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highlight>
                  <a:srgbClr val="FFFF00"/>
                </a:highlight>
              </a:rPr>
              <a:t>Jason:</a:t>
            </a:r>
            <a:r>
              <a:rPr lang="en"/>
              <a:t> After separating the pitches and while clustering was taking place, we noticed there was not a cut off for when to stop clustering. We developed stop and go rules that take into account skewed vs normal distributions, uneven vs even interquartile ranges, and uneven vs even percentage outliers. Applying these rules along with hdbscan improved the decision process.</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2" name="Shape 122"/>
        <p:cNvGrpSpPr/>
        <p:nvPr/>
      </p:nvGrpSpPr>
      <p:grpSpPr>
        <a:xfrm>
          <a:off x="0" y="0"/>
          <a:ext cx="0" cy="0"/>
          <a:chOff x="0" y="0"/>
          <a:chExt cx="0" cy="0"/>
        </a:xfrm>
      </p:grpSpPr>
      <p:sp>
        <p:nvSpPr>
          <p:cNvPr id="123" name="Google Shape;123;g5e26dac34e_5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5e26dac34e_5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highlight>
                  <a:srgbClr val="FFFF00"/>
                </a:highlight>
              </a:rPr>
              <a:t>Jason - hand off to josh after</a:t>
            </a:r>
            <a:r>
              <a:rPr lang="en"/>
              <a:t> : After the separation of the fastballs and non fastballs, we moved onto stage 2 for clustering of non fastballs. We decided to split all the non fastballs along the break x axis. By doing this, it allowed the methods to be applied to pitchers with less pitches and improved overall accuracy. Also by splitting the non fastballs along the break x axis, we were able to identify clusters that were not previously identified.</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7" name="Shape 137"/>
        <p:cNvGrpSpPr/>
        <p:nvPr/>
      </p:nvGrpSpPr>
      <p:grpSpPr>
        <a:xfrm>
          <a:off x="0" y="0"/>
          <a:ext cx="0" cy="0"/>
          <a:chOff x="0" y="0"/>
          <a:chExt cx="0" cy="0"/>
        </a:xfrm>
      </p:grpSpPr>
      <p:sp>
        <p:nvSpPr>
          <p:cNvPr id="138" name="Google Shape;138;g5e26dac34e_5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5e26dac34e_5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highlight>
                  <a:srgbClr val="FFFF00"/>
                </a:highlight>
              </a:rPr>
              <a:t>Josh</a:t>
            </a:r>
            <a:endParaRPr>
              <a:highlight>
                <a:srgbClr val="FFFF00"/>
              </a:highlight>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 name="Shape 142"/>
        <p:cNvGrpSpPr/>
        <p:nvPr/>
      </p:nvGrpSpPr>
      <p:grpSpPr>
        <a:xfrm>
          <a:off x="0" y="0"/>
          <a:ext cx="0" cy="0"/>
          <a:chOff x="0" y="0"/>
          <a:chExt cx="0" cy="0"/>
        </a:xfrm>
      </p:grpSpPr>
      <p:sp>
        <p:nvSpPr>
          <p:cNvPr id="143" name="Google Shape;143;g5e26dac34e_5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5e26dac34e_5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highlight>
                  <a:srgbClr val="FFFF00"/>
                </a:highlight>
              </a:rPr>
              <a:t>Josh - Pitch Crazy’s overall model accuracy score = 55% By comparing our model to the visually inspected pitchers we were able to achieve 68% accuracy on high, 23% accuracy on medium and 45% accuracy on low with the overall total accuracy coming to 55%</a:t>
            </a:r>
            <a:endParaRPr>
              <a:highlight>
                <a:srgbClr val="FFFF00"/>
              </a:highlight>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9" name="Shape 149"/>
        <p:cNvGrpSpPr/>
        <p:nvPr/>
      </p:nvGrpSpPr>
      <p:grpSpPr>
        <a:xfrm>
          <a:off x="0" y="0"/>
          <a:ext cx="0" cy="0"/>
          <a:chOff x="0" y="0"/>
          <a:chExt cx="0" cy="0"/>
        </a:xfrm>
      </p:grpSpPr>
      <p:sp>
        <p:nvSpPr>
          <p:cNvPr id="150" name="Google Shape;150;g5f5194212e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5f5194212e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highlight>
                  <a:srgbClr val="FFFF00"/>
                </a:highlight>
              </a:rPr>
              <a:t>Josh</a:t>
            </a:r>
            <a:endParaRPr>
              <a:highlight>
                <a:srgbClr val="FFFF00"/>
              </a:highlight>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8" name="Shape 158"/>
        <p:cNvGrpSpPr/>
        <p:nvPr/>
      </p:nvGrpSpPr>
      <p:grpSpPr>
        <a:xfrm>
          <a:off x="0" y="0"/>
          <a:ext cx="0" cy="0"/>
          <a:chOff x="0" y="0"/>
          <a:chExt cx="0" cy="0"/>
        </a:xfrm>
      </p:grpSpPr>
      <p:sp>
        <p:nvSpPr>
          <p:cNvPr id="159" name="Google Shape;159;g5e26dac34e_5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5e26dac34e_5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highlight>
                  <a:srgbClr val="FFFF00"/>
                </a:highlight>
              </a:rPr>
              <a:t>Josh switch to Jason for Project Conclusion</a:t>
            </a:r>
            <a:endParaRPr>
              <a:highlight>
                <a:srgbClr val="FFFF00"/>
              </a:highlight>
            </a:endParaRPr>
          </a:p>
          <a:p>
            <a:pPr indent="0" lvl="0" marL="0" rtl="0" algn="l">
              <a:spcBef>
                <a:spcPts val="0"/>
              </a:spcBef>
              <a:spcAft>
                <a:spcPts val="0"/>
              </a:spcAft>
              <a:buNone/>
            </a:pPr>
            <a:r>
              <a:rPr lang="en">
                <a:highlight>
                  <a:srgbClr val="FFFF00"/>
                </a:highlight>
              </a:rPr>
              <a:t>The skewness and individual cluster count is generated in our summary 2 table</a:t>
            </a:r>
            <a:endParaRPr>
              <a:highlight>
                <a:srgbClr val="FFFF00"/>
              </a:highlight>
            </a:endParaRPr>
          </a:p>
          <a:p>
            <a:pPr indent="0" lvl="0" marL="0" rtl="0" algn="l">
              <a:spcBef>
                <a:spcPts val="0"/>
              </a:spcBef>
              <a:spcAft>
                <a:spcPts val="0"/>
              </a:spcAft>
              <a:buNone/>
            </a:pPr>
            <a:r>
              <a:t/>
            </a:r>
            <a:endParaRPr>
              <a:highlight>
                <a:srgbClr val="FFFF00"/>
              </a:highlight>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7" name="Shape 167"/>
        <p:cNvGrpSpPr/>
        <p:nvPr/>
      </p:nvGrpSpPr>
      <p:grpSpPr>
        <a:xfrm>
          <a:off x="0" y="0"/>
          <a:ext cx="0" cy="0"/>
          <a:chOff x="0" y="0"/>
          <a:chExt cx="0" cy="0"/>
        </a:xfrm>
      </p:grpSpPr>
      <p:sp>
        <p:nvSpPr>
          <p:cNvPr id="168" name="Google Shape;168;g5e26dac34e_5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5e26dac34e_5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highlight>
                  <a:srgbClr val="FFFF00"/>
                </a:highlight>
              </a:rPr>
              <a:t>Jason</a:t>
            </a:r>
            <a:endParaRPr>
              <a:highlight>
                <a:srgbClr val="FFFF00"/>
              </a:highlight>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2" name="Shape 172"/>
        <p:cNvGrpSpPr/>
        <p:nvPr/>
      </p:nvGrpSpPr>
      <p:grpSpPr>
        <a:xfrm>
          <a:off x="0" y="0"/>
          <a:ext cx="0" cy="0"/>
          <a:chOff x="0" y="0"/>
          <a:chExt cx="0" cy="0"/>
        </a:xfrm>
      </p:grpSpPr>
      <p:sp>
        <p:nvSpPr>
          <p:cNvPr id="173" name="Google Shape;173;g5e26dac34e_5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5e26dac34e_5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highlight>
                  <a:srgbClr val="FFFF00"/>
                </a:highlight>
              </a:rPr>
              <a:t>Jason</a:t>
            </a:r>
            <a:r>
              <a:rPr lang="en"/>
              <a:t>: In conclusion, a few </a:t>
            </a:r>
            <a:r>
              <a:rPr lang="en"/>
              <a:t>takeaways</a:t>
            </a:r>
            <a:r>
              <a:rPr lang="en"/>
              <a:t> are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8" name="Shape 178"/>
        <p:cNvGrpSpPr/>
        <p:nvPr/>
      </p:nvGrpSpPr>
      <p:grpSpPr>
        <a:xfrm>
          <a:off x="0" y="0"/>
          <a:ext cx="0" cy="0"/>
          <a:chOff x="0" y="0"/>
          <a:chExt cx="0" cy="0"/>
        </a:xfrm>
      </p:grpSpPr>
      <p:sp>
        <p:nvSpPr>
          <p:cNvPr id="179" name="Google Shape;179;g5e26dac34e_5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5e26dac34e_5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3" name="Shape 183"/>
        <p:cNvGrpSpPr/>
        <p:nvPr/>
      </p:nvGrpSpPr>
      <p:grpSpPr>
        <a:xfrm>
          <a:off x="0" y="0"/>
          <a:ext cx="0" cy="0"/>
          <a:chOff x="0" y="0"/>
          <a:chExt cx="0" cy="0"/>
        </a:xfrm>
      </p:grpSpPr>
      <p:sp>
        <p:nvSpPr>
          <p:cNvPr id="184" name="Google Shape;184;g5d09f50767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5d09f50767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a:t>
            </a:r>
            <a:r>
              <a:rPr lang="en">
                <a:solidFill>
                  <a:srgbClr val="1D1F22"/>
                </a:solidFill>
                <a:highlight>
                  <a:srgbClr val="FFFFFF"/>
                </a:highlight>
              </a:rPr>
              <a:t>It is a centroid based algorithm, which works by updating candidates for centroids to be the mean of the points within a given region.</a:t>
            </a:r>
            <a:endParaRPr>
              <a:solidFill>
                <a:srgbClr val="1D1F22"/>
              </a:solidFill>
              <a:highlight>
                <a:srgbClr val="FFFFFF"/>
              </a:highlight>
            </a:endParaRPr>
          </a:p>
          <a:p>
            <a:pPr indent="0" lvl="0" marL="0" rtl="0" algn="l">
              <a:spcBef>
                <a:spcPts val="0"/>
              </a:spcBef>
              <a:spcAft>
                <a:spcPts val="0"/>
              </a:spcAft>
              <a:buNone/>
            </a:pPr>
            <a:r>
              <a:rPr lang="en">
                <a:solidFill>
                  <a:srgbClr val="1D1F22"/>
                </a:solidFill>
                <a:highlight>
                  <a:srgbClr val="FFFFFF"/>
                </a:highlight>
              </a:rPr>
              <a:t>2. The algorithm automatically sets the number of clusters, instead of relying on a parameter </a:t>
            </a:r>
            <a:r>
              <a:rPr lang="en" sz="1200">
                <a:solidFill>
                  <a:srgbClr val="222222"/>
                </a:solidFill>
                <a:highlight>
                  <a:srgbClr val="ECF0F3"/>
                </a:highlight>
              </a:rPr>
              <a:t>bandwidth</a:t>
            </a:r>
            <a:r>
              <a:rPr lang="en">
                <a:solidFill>
                  <a:srgbClr val="1D1F22"/>
                </a:solidFill>
                <a:highlight>
                  <a:srgbClr val="FFFFFF"/>
                </a:highlight>
              </a:rPr>
              <a:t>, which dictates the size of the region to search through.</a:t>
            </a:r>
            <a:endParaRPr>
              <a:solidFill>
                <a:srgbClr val="1D1F22"/>
              </a:solidFill>
              <a:highlight>
                <a:srgbClr val="FFFFFF"/>
              </a:highlight>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 name="Shape 56"/>
        <p:cNvGrpSpPr/>
        <p:nvPr/>
      </p:nvGrpSpPr>
      <p:grpSpPr>
        <a:xfrm>
          <a:off x="0" y="0"/>
          <a:ext cx="0" cy="0"/>
          <a:chOff x="0" y="0"/>
          <a:chExt cx="0" cy="0"/>
        </a:xfrm>
      </p:grpSpPr>
      <p:sp>
        <p:nvSpPr>
          <p:cNvPr id="57" name="Google Shape;57;g5d09f5076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5d09f5076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highlight>
                  <a:srgbClr val="FFFF00"/>
                </a:highlight>
              </a:rPr>
              <a:t>Josh</a:t>
            </a:r>
            <a:r>
              <a:rPr lang="en"/>
              <a:t> Introduction</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5" name="Shape 195"/>
        <p:cNvGrpSpPr/>
        <p:nvPr/>
      </p:nvGrpSpPr>
      <p:grpSpPr>
        <a:xfrm>
          <a:off x="0" y="0"/>
          <a:ext cx="0" cy="0"/>
          <a:chOff x="0" y="0"/>
          <a:chExt cx="0" cy="0"/>
        </a:xfrm>
      </p:grpSpPr>
      <p:sp>
        <p:nvSpPr>
          <p:cNvPr id="196" name="Google Shape;196;g5d09f50767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5d09f50767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a:t>
            </a:r>
            <a:r>
              <a:rPr lang="en">
                <a:solidFill>
                  <a:srgbClr val="1D1F22"/>
                </a:solidFill>
                <a:highlight>
                  <a:srgbClr val="FFFFFF"/>
                </a:highlight>
              </a:rPr>
              <a:t> Separate samples in n groups of equal variance</a:t>
            </a:r>
            <a:endParaRPr>
              <a:solidFill>
                <a:srgbClr val="1D1F22"/>
              </a:solidFill>
              <a:highlight>
                <a:srgbClr val="FFFFFF"/>
              </a:highlight>
            </a:endParaRPr>
          </a:p>
          <a:p>
            <a:pPr indent="0" lvl="0" marL="0" rtl="0" algn="l">
              <a:spcBef>
                <a:spcPts val="0"/>
              </a:spcBef>
              <a:spcAft>
                <a:spcPts val="0"/>
              </a:spcAft>
              <a:buNone/>
            </a:pPr>
            <a:r>
              <a:rPr lang="en">
                <a:solidFill>
                  <a:srgbClr val="1D1F22"/>
                </a:solidFill>
                <a:highlight>
                  <a:srgbClr val="FFFFFF"/>
                </a:highlight>
              </a:rPr>
              <a:t>2. Minimize the inter-clustering distance</a:t>
            </a:r>
            <a:endParaRPr>
              <a:solidFill>
                <a:srgbClr val="1D1F22"/>
              </a:solidFill>
              <a:highlight>
                <a:srgbClr val="FFFFFF"/>
              </a:highlight>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7" name="Shape 207"/>
        <p:cNvGrpSpPr/>
        <p:nvPr/>
      </p:nvGrpSpPr>
      <p:grpSpPr>
        <a:xfrm>
          <a:off x="0" y="0"/>
          <a:ext cx="0" cy="0"/>
          <a:chOff x="0" y="0"/>
          <a:chExt cx="0" cy="0"/>
        </a:xfrm>
      </p:grpSpPr>
      <p:sp>
        <p:nvSpPr>
          <p:cNvPr id="208" name="Google Shape;208;g5e101e5054_2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5e101e5054_2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 name="Shape 65"/>
        <p:cNvGrpSpPr/>
        <p:nvPr/>
      </p:nvGrpSpPr>
      <p:grpSpPr>
        <a:xfrm>
          <a:off x="0" y="0"/>
          <a:ext cx="0" cy="0"/>
          <a:chOff x="0" y="0"/>
          <a:chExt cx="0" cy="0"/>
        </a:xfrm>
      </p:grpSpPr>
      <p:sp>
        <p:nvSpPr>
          <p:cNvPr id="66" name="Google Shape;66;g5d09f50767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5d09f50767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highlight>
                  <a:srgbClr val="FFFF00"/>
                </a:highlight>
              </a:rPr>
              <a:t>Josh</a:t>
            </a:r>
            <a:endParaRPr>
              <a:highlight>
                <a:srgbClr val="FFFF00"/>
              </a:highlight>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 name="Shape 70"/>
        <p:cNvGrpSpPr/>
        <p:nvPr/>
      </p:nvGrpSpPr>
      <p:grpSpPr>
        <a:xfrm>
          <a:off x="0" y="0"/>
          <a:ext cx="0" cy="0"/>
          <a:chOff x="0" y="0"/>
          <a:chExt cx="0" cy="0"/>
        </a:xfrm>
      </p:grpSpPr>
      <p:sp>
        <p:nvSpPr>
          <p:cNvPr id="71" name="Google Shape;71;g5d09f50767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5d09f50767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highlight>
                  <a:srgbClr val="FFFF00"/>
                </a:highlight>
              </a:rPr>
              <a:t>Josh</a:t>
            </a:r>
            <a:r>
              <a:rPr lang="en"/>
              <a:t>: As we progressed in the project we realized that the validation set we used was flawed and open to interpretation, goal was changed to better than a coin flip.</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 name="Shape 78"/>
        <p:cNvGrpSpPr/>
        <p:nvPr/>
      </p:nvGrpSpPr>
      <p:grpSpPr>
        <a:xfrm>
          <a:off x="0" y="0"/>
          <a:ext cx="0" cy="0"/>
          <a:chOff x="0" y="0"/>
          <a:chExt cx="0" cy="0"/>
        </a:xfrm>
      </p:grpSpPr>
      <p:sp>
        <p:nvSpPr>
          <p:cNvPr id="79" name="Google Shape;79;g5e26dac34e_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5e26dac34e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highlight>
                  <a:srgbClr val="FFFF00"/>
                </a:highlight>
              </a:rPr>
              <a:t>Josh:</a:t>
            </a:r>
            <a:r>
              <a:rPr lang="en"/>
              <a:t> PAM - performed a PAM k=2 &amp; k=3 on the velo axis </a:t>
            </a:r>
            <a:endParaRPr/>
          </a:p>
          <a:p>
            <a:pPr indent="0" lvl="0" marL="0" rtl="0" algn="l">
              <a:spcBef>
                <a:spcPts val="0"/>
              </a:spcBef>
              <a:spcAft>
                <a:spcPts val="0"/>
              </a:spcAft>
              <a:buNone/>
            </a:pPr>
            <a:r>
              <a:rPr lang="en"/>
              <a:t>Remember to mention the continue clustering and stop clustering decision that will be covered in later slides for fastballs. (Decision based on the shape of the distribution and outliers along each axis.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t>
            </a:r>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 name="Shape 84"/>
        <p:cNvGrpSpPr/>
        <p:nvPr/>
      </p:nvGrpSpPr>
      <p:grpSpPr>
        <a:xfrm>
          <a:off x="0" y="0"/>
          <a:ext cx="0" cy="0"/>
          <a:chOff x="0" y="0"/>
          <a:chExt cx="0" cy="0"/>
        </a:xfrm>
      </p:grpSpPr>
      <p:sp>
        <p:nvSpPr>
          <p:cNvPr id="85" name="Google Shape;85;g5e101e5054_2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5e101e5054_2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highlight>
                  <a:srgbClr val="FFFF00"/>
                </a:highlight>
              </a:rPr>
              <a:t>Josh - handoff to Jason to Final Methodology</a:t>
            </a:r>
            <a:endParaRPr>
              <a:highlight>
                <a:srgbClr val="FFFF00"/>
              </a:highlight>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 name="Shape 90"/>
        <p:cNvGrpSpPr/>
        <p:nvPr/>
      </p:nvGrpSpPr>
      <p:grpSpPr>
        <a:xfrm>
          <a:off x="0" y="0"/>
          <a:ext cx="0" cy="0"/>
          <a:chOff x="0" y="0"/>
          <a:chExt cx="0" cy="0"/>
        </a:xfrm>
      </p:grpSpPr>
      <p:sp>
        <p:nvSpPr>
          <p:cNvPr id="91" name="Google Shape;91;g5e26dac34e_5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5e26dac34e_5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highlight>
                  <a:srgbClr val="FFFF00"/>
                </a:highlight>
              </a:rPr>
              <a:t>Jason</a:t>
            </a:r>
            <a:endParaRPr>
              <a:highlight>
                <a:srgbClr val="FFFF00"/>
              </a:highlight>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 name="Shape 95"/>
        <p:cNvGrpSpPr/>
        <p:nvPr/>
      </p:nvGrpSpPr>
      <p:grpSpPr>
        <a:xfrm>
          <a:off x="0" y="0"/>
          <a:ext cx="0" cy="0"/>
          <a:chOff x="0" y="0"/>
          <a:chExt cx="0" cy="0"/>
        </a:xfrm>
      </p:grpSpPr>
      <p:sp>
        <p:nvSpPr>
          <p:cNvPr id="96" name="Google Shape;96;g5e26dac34e_5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5e26dac34e_5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highlight>
                  <a:srgbClr val="FFFF00"/>
                </a:highlight>
              </a:rPr>
              <a:t>Jason:</a:t>
            </a:r>
            <a:r>
              <a:rPr lang="en"/>
              <a:t> From loading the </a:t>
            </a:r>
            <a:r>
              <a:rPr lang="en"/>
              <a:t>original</a:t>
            </a:r>
            <a:r>
              <a:rPr lang="en"/>
              <a:t> data set into r script, we split the fastballs and non fastballs using pam. For the non fastballs, we split along the x axis. For both sets we then used hdbscan to separate out the clusters all while using stop and go rules for deciding when to quit clustering. Then we combined the data back into one dataframe.</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 name="Shape 103"/>
        <p:cNvGrpSpPr/>
        <p:nvPr/>
      </p:nvGrpSpPr>
      <p:grpSpPr>
        <a:xfrm>
          <a:off x="0" y="0"/>
          <a:ext cx="0" cy="0"/>
          <a:chOff x="0" y="0"/>
          <a:chExt cx="0" cy="0"/>
        </a:xfrm>
      </p:grpSpPr>
      <p:sp>
        <p:nvSpPr>
          <p:cNvPr id="104" name="Google Shape;104;g5e054b6780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5e054b6780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highlight>
                  <a:srgbClr val="FFFF00"/>
                </a:highlight>
              </a:rPr>
              <a:t>Jason</a:t>
            </a:r>
            <a:r>
              <a:rPr lang="en"/>
              <a:t> : The problem:When we first approached the dataset, we implemented the data directly into clustering algorithms. The results were noisy and could not create distinguishing clusters, in addition to identifying the various single and multiple fastballs. This approach did not produce the needed results to move forward. So we decided to divide and conquer using Pam clustering. This allowed us to focus on the 2 and 4 seams and also allowed for multiple rules and methods to be applied to individual pitchers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8.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7.png"/><Relationship Id="rId4" Type="http://schemas.openxmlformats.org/officeDocument/2006/relationships/image" Target="../media/image3.png"/><Relationship Id="rId5" Type="http://schemas.openxmlformats.org/officeDocument/2006/relationships/image" Target="../media/image10.png"/><Relationship Id="rId6"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4.png"/><Relationship Id="rId4" Type="http://schemas.openxmlformats.org/officeDocument/2006/relationships/image" Target="../media/image11.png"/><Relationship Id="rId5" Type="http://schemas.openxmlformats.org/officeDocument/2006/relationships/image" Target="../media/image6.png"/><Relationship Id="rId6" Type="http://schemas.openxmlformats.org/officeDocument/2006/relationships/image" Target="../media/image9.png"/><Relationship Id="rId7" Type="http://schemas.openxmlformats.org/officeDocument/2006/relationships/image" Target="../media/image8.png"/><Relationship Id="rId8"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6.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2.png"/><Relationship Id="rId4" Type="http://schemas.openxmlformats.org/officeDocument/2006/relationships/image" Target="../media/image2.png"/><Relationship Id="rId5" Type="http://schemas.openxmlformats.org/officeDocument/2006/relationships/image" Target="../media/image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6.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6.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0.png"/><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9.png"/><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2.png"/><Relationship Id="rId4" Type="http://schemas.openxmlformats.org/officeDocument/2006/relationships/image" Target="../media/image2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6.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6.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22350"/>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Raleway"/>
                <a:ea typeface="Raleway"/>
                <a:cs typeface="Raleway"/>
                <a:sym typeface="Raleway"/>
              </a:rPr>
              <a:t>Final Project</a:t>
            </a:r>
            <a:r>
              <a:rPr b="1" lang="en">
                <a:solidFill>
                  <a:srgbClr val="FFFFFF"/>
                </a:solidFill>
                <a:latin typeface="Raleway"/>
                <a:ea typeface="Raleway"/>
                <a:cs typeface="Raleway"/>
                <a:sym typeface="Raleway"/>
              </a:rPr>
              <a:t> </a:t>
            </a:r>
            <a:endParaRPr b="1">
              <a:solidFill>
                <a:srgbClr val="FFFFFF"/>
              </a:solidFill>
              <a:latin typeface="Raleway"/>
              <a:ea typeface="Raleway"/>
              <a:cs typeface="Raleway"/>
              <a:sym typeface="Raleway"/>
            </a:endParaRPr>
          </a:p>
        </p:txBody>
      </p:sp>
      <p:sp>
        <p:nvSpPr>
          <p:cNvPr id="55" name="Google Shape;55;p13"/>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Raleway"/>
                <a:ea typeface="Raleway"/>
                <a:cs typeface="Raleway"/>
                <a:sym typeface="Raleway"/>
              </a:rPr>
              <a:t>Pitch Crazy</a:t>
            </a:r>
            <a:endParaRPr b="1">
              <a:solidFill>
                <a:srgbClr val="FFFFFF"/>
              </a:solidFill>
              <a:latin typeface="Raleway"/>
              <a:ea typeface="Raleway"/>
              <a:cs typeface="Raleway"/>
              <a:sym typeface="Raleway"/>
            </a:endParaRPr>
          </a:p>
          <a:p>
            <a:pPr indent="0" lvl="0" marL="0" rtl="0" algn="ctr">
              <a:spcBef>
                <a:spcPts val="0"/>
              </a:spcBef>
              <a:spcAft>
                <a:spcPts val="0"/>
              </a:spcAft>
              <a:buNone/>
            </a:pPr>
            <a:r>
              <a:rPr b="1" lang="en" sz="1400">
                <a:solidFill>
                  <a:srgbClr val="FFFFFF"/>
                </a:solidFill>
                <a:latin typeface="Raleway"/>
                <a:ea typeface="Raleway"/>
                <a:cs typeface="Raleway"/>
                <a:sym typeface="Raleway"/>
              </a:rPr>
              <a:t>Nareg Artinian</a:t>
            </a:r>
            <a:endParaRPr b="1" sz="1400">
              <a:solidFill>
                <a:srgbClr val="FFFFFF"/>
              </a:solidFill>
              <a:latin typeface="Raleway"/>
              <a:ea typeface="Raleway"/>
              <a:cs typeface="Raleway"/>
              <a:sym typeface="Raleway"/>
            </a:endParaRPr>
          </a:p>
          <a:p>
            <a:pPr indent="0" lvl="0" marL="0" rtl="0" algn="ctr">
              <a:spcBef>
                <a:spcPts val="0"/>
              </a:spcBef>
              <a:spcAft>
                <a:spcPts val="0"/>
              </a:spcAft>
              <a:buNone/>
            </a:pPr>
            <a:r>
              <a:rPr b="1" lang="en" sz="1400">
                <a:solidFill>
                  <a:srgbClr val="FFFFFF"/>
                </a:solidFill>
                <a:latin typeface="Raleway"/>
                <a:ea typeface="Raleway"/>
                <a:cs typeface="Raleway"/>
                <a:sym typeface="Raleway"/>
              </a:rPr>
              <a:t>Joshua Bradner</a:t>
            </a:r>
            <a:endParaRPr b="1" sz="1400">
              <a:solidFill>
                <a:srgbClr val="FFFFFF"/>
              </a:solidFill>
              <a:latin typeface="Raleway"/>
              <a:ea typeface="Raleway"/>
              <a:cs typeface="Raleway"/>
              <a:sym typeface="Raleway"/>
            </a:endParaRPr>
          </a:p>
          <a:p>
            <a:pPr indent="0" lvl="0" marL="0" rtl="0" algn="ctr">
              <a:spcBef>
                <a:spcPts val="0"/>
              </a:spcBef>
              <a:spcAft>
                <a:spcPts val="0"/>
              </a:spcAft>
              <a:buNone/>
            </a:pPr>
            <a:r>
              <a:rPr b="1" lang="en" sz="1400">
                <a:solidFill>
                  <a:srgbClr val="FFFFFF"/>
                </a:solidFill>
                <a:latin typeface="Raleway"/>
                <a:ea typeface="Raleway"/>
                <a:cs typeface="Raleway"/>
                <a:sym typeface="Raleway"/>
              </a:rPr>
              <a:t>Jason Hardman</a:t>
            </a:r>
            <a:endParaRPr b="1" sz="1400">
              <a:solidFill>
                <a:srgbClr val="FFFFFF"/>
              </a:solidFill>
              <a:latin typeface="Raleway"/>
              <a:ea typeface="Raleway"/>
              <a:cs typeface="Raleway"/>
              <a:sym typeface="Raleway"/>
            </a:endParaRPr>
          </a:p>
          <a:p>
            <a:pPr indent="0" lvl="0" marL="0" rtl="0" algn="ctr">
              <a:spcBef>
                <a:spcPts val="0"/>
              </a:spcBef>
              <a:spcAft>
                <a:spcPts val="0"/>
              </a:spcAft>
              <a:buNone/>
            </a:pPr>
            <a:r>
              <a:rPr b="1" lang="en" sz="1400">
                <a:solidFill>
                  <a:srgbClr val="FFFFFF"/>
                </a:solidFill>
                <a:latin typeface="Raleway"/>
                <a:ea typeface="Raleway"/>
                <a:cs typeface="Raleway"/>
                <a:sym typeface="Raleway"/>
              </a:rPr>
              <a:t>Roland Teruya</a:t>
            </a:r>
            <a:endParaRPr b="1" sz="1400">
              <a:solidFill>
                <a:srgbClr val="FFFFFF"/>
              </a:solidFill>
              <a:latin typeface="Raleway"/>
              <a:ea typeface="Raleway"/>
              <a:cs typeface="Raleway"/>
              <a:sym typeface="Raleway"/>
            </a:endParaRPr>
          </a:p>
          <a:p>
            <a:pPr indent="0" lvl="0" marL="0" rtl="0" algn="ctr">
              <a:spcBef>
                <a:spcPts val="0"/>
              </a:spcBef>
              <a:spcAft>
                <a:spcPts val="0"/>
              </a:spcAft>
              <a:buNone/>
            </a:pPr>
            <a:r>
              <a:rPr b="1" lang="en" sz="1400">
                <a:solidFill>
                  <a:srgbClr val="FFFFFF"/>
                </a:solidFill>
                <a:latin typeface="Raleway"/>
                <a:ea typeface="Raleway"/>
                <a:cs typeface="Raleway"/>
                <a:sym typeface="Raleway"/>
              </a:rPr>
              <a:t>Yan Xu</a:t>
            </a:r>
            <a:endParaRPr b="1" sz="1400">
              <a:solidFill>
                <a:srgbClr val="FFFFFF"/>
              </a:solidFill>
              <a:latin typeface="Raleway"/>
              <a:ea typeface="Raleway"/>
              <a:cs typeface="Raleway"/>
              <a:sym typeface="Raleway"/>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 name="Shape 115"/>
        <p:cNvGrpSpPr/>
        <p:nvPr/>
      </p:nvGrpSpPr>
      <p:grpSpPr>
        <a:xfrm>
          <a:off x="0" y="0"/>
          <a:ext cx="0" cy="0"/>
          <a:chOff x="0" y="0"/>
          <a:chExt cx="0" cy="0"/>
        </a:xfrm>
      </p:grpSpPr>
      <p:sp>
        <p:nvSpPr>
          <p:cNvPr id="116" name="Google Shape;116;p2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Raleway"/>
                <a:ea typeface="Raleway"/>
                <a:cs typeface="Raleway"/>
                <a:sym typeface="Raleway"/>
              </a:rPr>
              <a:t>Stop/Go Rules</a:t>
            </a:r>
            <a:endParaRPr b="1">
              <a:latin typeface="Raleway"/>
              <a:ea typeface="Raleway"/>
              <a:cs typeface="Raleway"/>
              <a:sym typeface="Raleway"/>
            </a:endParaRPr>
          </a:p>
        </p:txBody>
      </p:sp>
      <p:sp>
        <p:nvSpPr>
          <p:cNvPr id="117" name="Google Shape;117;p22"/>
          <p:cNvSpPr txBox="1"/>
          <p:nvPr>
            <p:ph idx="1" type="body"/>
          </p:nvPr>
        </p:nvSpPr>
        <p:spPr>
          <a:xfrm>
            <a:off x="311700" y="1152475"/>
            <a:ext cx="51450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Raleway"/>
                <a:ea typeface="Raleway"/>
                <a:cs typeface="Raleway"/>
                <a:sym typeface="Raleway"/>
              </a:rPr>
              <a:t>When we separate pitches, there are situations where a single cluster is left and clustering should stop.</a:t>
            </a:r>
            <a:endParaRPr>
              <a:solidFill>
                <a:schemeClr val="dk1"/>
              </a:solidFill>
              <a:latin typeface="Raleway"/>
              <a:ea typeface="Raleway"/>
              <a:cs typeface="Raleway"/>
              <a:sym typeface="Raleway"/>
            </a:endParaRPr>
          </a:p>
          <a:p>
            <a:pPr indent="-342900" lvl="0" marL="457200" rtl="0" algn="l">
              <a:spcBef>
                <a:spcPts val="1600"/>
              </a:spcBef>
              <a:spcAft>
                <a:spcPts val="0"/>
              </a:spcAft>
              <a:buClr>
                <a:schemeClr val="dk1"/>
              </a:buClr>
              <a:buSzPts val="1800"/>
              <a:buFont typeface="Raleway"/>
              <a:buChar char="●"/>
            </a:pPr>
            <a:r>
              <a:rPr lang="en">
                <a:solidFill>
                  <a:schemeClr val="dk1"/>
                </a:solidFill>
                <a:latin typeface="Raleway"/>
                <a:ea typeface="Raleway"/>
                <a:cs typeface="Raleway"/>
                <a:sym typeface="Raleway"/>
              </a:rPr>
              <a:t>Rules based on the cluster distribution and outliers</a:t>
            </a:r>
            <a:endParaRPr>
              <a:solidFill>
                <a:schemeClr val="dk1"/>
              </a:solidFill>
              <a:latin typeface="Raleway"/>
              <a:ea typeface="Raleway"/>
              <a:cs typeface="Raleway"/>
              <a:sym typeface="Raleway"/>
            </a:endParaRPr>
          </a:p>
          <a:p>
            <a:pPr indent="-317500" lvl="1" marL="914400" rtl="0" algn="l">
              <a:spcBef>
                <a:spcPts val="0"/>
              </a:spcBef>
              <a:spcAft>
                <a:spcPts val="0"/>
              </a:spcAft>
              <a:buClr>
                <a:schemeClr val="dk1"/>
              </a:buClr>
              <a:buSzPts val="1400"/>
              <a:buFont typeface="Raleway"/>
              <a:buChar char="○"/>
            </a:pPr>
            <a:r>
              <a:rPr lang="en">
                <a:solidFill>
                  <a:schemeClr val="dk1"/>
                </a:solidFill>
                <a:latin typeface="Raleway"/>
                <a:ea typeface="Raleway"/>
                <a:cs typeface="Raleway"/>
                <a:sym typeface="Raleway"/>
              </a:rPr>
              <a:t>Skewed vs. Normal Distributions</a:t>
            </a:r>
            <a:endParaRPr>
              <a:solidFill>
                <a:schemeClr val="dk1"/>
              </a:solidFill>
              <a:latin typeface="Raleway"/>
              <a:ea typeface="Raleway"/>
              <a:cs typeface="Raleway"/>
              <a:sym typeface="Raleway"/>
            </a:endParaRPr>
          </a:p>
          <a:p>
            <a:pPr indent="-317500" lvl="1" marL="914400" rtl="0" algn="l">
              <a:spcBef>
                <a:spcPts val="0"/>
              </a:spcBef>
              <a:spcAft>
                <a:spcPts val="0"/>
              </a:spcAft>
              <a:buClr>
                <a:schemeClr val="dk1"/>
              </a:buClr>
              <a:buSzPts val="1400"/>
              <a:buFont typeface="Raleway"/>
              <a:buChar char="○"/>
            </a:pPr>
            <a:r>
              <a:rPr lang="en">
                <a:solidFill>
                  <a:schemeClr val="dk1"/>
                </a:solidFill>
                <a:latin typeface="Raleway"/>
                <a:ea typeface="Raleway"/>
                <a:cs typeface="Raleway"/>
                <a:sym typeface="Raleway"/>
              </a:rPr>
              <a:t>Uneven vs. Even Interquartile Ranges</a:t>
            </a:r>
            <a:endParaRPr>
              <a:solidFill>
                <a:schemeClr val="dk1"/>
              </a:solidFill>
              <a:latin typeface="Raleway"/>
              <a:ea typeface="Raleway"/>
              <a:cs typeface="Raleway"/>
              <a:sym typeface="Raleway"/>
            </a:endParaRPr>
          </a:p>
          <a:p>
            <a:pPr indent="-317500" lvl="1" marL="914400" rtl="0" algn="l">
              <a:spcBef>
                <a:spcPts val="0"/>
              </a:spcBef>
              <a:spcAft>
                <a:spcPts val="0"/>
              </a:spcAft>
              <a:buClr>
                <a:schemeClr val="dk1"/>
              </a:buClr>
              <a:buSzPts val="1400"/>
              <a:buFont typeface="Raleway"/>
              <a:buChar char="○"/>
            </a:pPr>
            <a:r>
              <a:rPr lang="en">
                <a:solidFill>
                  <a:schemeClr val="dk1"/>
                </a:solidFill>
                <a:latin typeface="Raleway"/>
                <a:ea typeface="Raleway"/>
                <a:cs typeface="Raleway"/>
                <a:sym typeface="Raleway"/>
              </a:rPr>
              <a:t>Uneven vs. Even Percentage of Outliers</a:t>
            </a:r>
            <a:endParaRPr>
              <a:solidFill>
                <a:schemeClr val="dk1"/>
              </a:solidFill>
              <a:latin typeface="Raleway"/>
              <a:ea typeface="Raleway"/>
              <a:cs typeface="Raleway"/>
              <a:sym typeface="Raleway"/>
            </a:endParaRPr>
          </a:p>
          <a:p>
            <a:pPr indent="-342900" lvl="0" marL="457200" rtl="0" algn="l">
              <a:spcBef>
                <a:spcPts val="0"/>
              </a:spcBef>
              <a:spcAft>
                <a:spcPts val="0"/>
              </a:spcAft>
              <a:buClr>
                <a:schemeClr val="dk1"/>
              </a:buClr>
              <a:buSzPts val="1800"/>
              <a:buFont typeface="Raleway"/>
              <a:buChar char="●"/>
            </a:pPr>
            <a:r>
              <a:rPr lang="en">
                <a:solidFill>
                  <a:schemeClr val="dk1"/>
                </a:solidFill>
                <a:latin typeface="Raleway"/>
                <a:ea typeface="Raleway"/>
                <a:cs typeface="Raleway"/>
                <a:sym typeface="Raleway"/>
              </a:rPr>
              <a:t>Combining the Rules with HDbscan further improves the decision process</a:t>
            </a:r>
            <a:endParaRPr>
              <a:solidFill>
                <a:schemeClr val="dk1"/>
              </a:solidFill>
              <a:latin typeface="Raleway"/>
              <a:ea typeface="Raleway"/>
              <a:cs typeface="Raleway"/>
              <a:sym typeface="Raleway"/>
            </a:endParaRPr>
          </a:p>
          <a:p>
            <a:pPr indent="0" lvl="0" marL="914400" rtl="0" algn="l">
              <a:spcBef>
                <a:spcPts val="1600"/>
              </a:spcBef>
              <a:spcAft>
                <a:spcPts val="1600"/>
              </a:spcAft>
              <a:buNone/>
            </a:pPr>
            <a:r>
              <a:t/>
            </a:r>
            <a:endParaRPr>
              <a:solidFill>
                <a:schemeClr val="dk1"/>
              </a:solidFill>
              <a:latin typeface="Raleway"/>
              <a:ea typeface="Raleway"/>
              <a:cs typeface="Raleway"/>
              <a:sym typeface="Raleway"/>
            </a:endParaRPr>
          </a:p>
        </p:txBody>
      </p:sp>
      <p:pic>
        <p:nvPicPr>
          <p:cNvPr id="118" name="Google Shape;118;p22"/>
          <p:cNvPicPr preferRelativeResize="0"/>
          <p:nvPr/>
        </p:nvPicPr>
        <p:blipFill>
          <a:blip r:embed="rId3">
            <a:alphaModFix/>
          </a:blip>
          <a:stretch>
            <a:fillRect/>
          </a:stretch>
        </p:blipFill>
        <p:spPr>
          <a:xfrm>
            <a:off x="5456625" y="3048725"/>
            <a:ext cx="1826676" cy="1767751"/>
          </a:xfrm>
          <a:prstGeom prst="rect">
            <a:avLst/>
          </a:prstGeom>
          <a:noFill/>
          <a:ln>
            <a:noFill/>
          </a:ln>
        </p:spPr>
      </p:pic>
      <p:pic>
        <p:nvPicPr>
          <p:cNvPr id="119" name="Google Shape;119;p22"/>
          <p:cNvPicPr preferRelativeResize="0"/>
          <p:nvPr/>
        </p:nvPicPr>
        <p:blipFill>
          <a:blip r:embed="rId4">
            <a:alphaModFix/>
          </a:blip>
          <a:stretch>
            <a:fillRect/>
          </a:stretch>
        </p:blipFill>
        <p:spPr>
          <a:xfrm>
            <a:off x="7162800" y="3048725"/>
            <a:ext cx="1851797" cy="1767750"/>
          </a:xfrm>
          <a:prstGeom prst="rect">
            <a:avLst/>
          </a:prstGeom>
          <a:noFill/>
          <a:ln>
            <a:noFill/>
          </a:ln>
        </p:spPr>
      </p:pic>
      <p:pic>
        <p:nvPicPr>
          <p:cNvPr id="120" name="Google Shape;120;p22"/>
          <p:cNvPicPr preferRelativeResize="0"/>
          <p:nvPr/>
        </p:nvPicPr>
        <p:blipFill>
          <a:blip r:embed="rId5">
            <a:alphaModFix/>
          </a:blip>
          <a:stretch>
            <a:fillRect/>
          </a:stretch>
        </p:blipFill>
        <p:spPr>
          <a:xfrm>
            <a:off x="5456625" y="917350"/>
            <a:ext cx="1826675" cy="1735938"/>
          </a:xfrm>
          <a:prstGeom prst="rect">
            <a:avLst/>
          </a:prstGeom>
          <a:noFill/>
          <a:ln>
            <a:noFill/>
          </a:ln>
        </p:spPr>
      </p:pic>
      <p:pic>
        <p:nvPicPr>
          <p:cNvPr id="121" name="Google Shape;121;p22"/>
          <p:cNvPicPr preferRelativeResize="0"/>
          <p:nvPr/>
        </p:nvPicPr>
        <p:blipFill>
          <a:blip r:embed="rId6">
            <a:alphaModFix/>
          </a:blip>
          <a:stretch>
            <a:fillRect/>
          </a:stretch>
        </p:blipFill>
        <p:spPr>
          <a:xfrm>
            <a:off x="7212977" y="922225"/>
            <a:ext cx="1751437" cy="172620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5" name="Shape 125"/>
        <p:cNvGrpSpPr/>
        <p:nvPr/>
      </p:nvGrpSpPr>
      <p:grpSpPr>
        <a:xfrm>
          <a:off x="0" y="0"/>
          <a:ext cx="0" cy="0"/>
          <a:chOff x="0" y="0"/>
          <a:chExt cx="0" cy="0"/>
        </a:xfrm>
      </p:grpSpPr>
      <p:sp>
        <p:nvSpPr>
          <p:cNvPr id="126" name="Google Shape;126;p23"/>
          <p:cNvSpPr txBox="1"/>
          <p:nvPr>
            <p:ph type="title"/>
          </p:nvPr>
        </p:nvSpPr>
        <p:spPr>
          <a:xfrm>
            <a:off x="311700" y="422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Raleway"/>
                <a:ea typeface="Raleway"/>
                <a:cs typeface="Raleway"/>
                <a:sym typeface="Raleway"/>
              </a:rPr>
              <a:t>Stage 2 Non-Fastball Clustering</a:t>
            </a:r>
            <a:endParaRPr b="1">
              <a:latin typeface="Raleway"/>
              <a:ea typeface="Raleway"/>
              <a:cs typeface="Raleway"/>
              <a:sym typeface="Raleway"/>
            </a:endParaRPr>
          </a:p>
        </p:txBody>
      </p:sp>
      <p:sp>
        <p:nvSpPr>
          <p:cNvPr id="127" name="Google Shape;127;p23"/>
          <p:cNvSpPr txBox="1"/>
          <p:nvPr>
            <p:ph idx="1" type="body"/>
          </p:nvPr>
        </p:nvSpPr>
        <p:spPr>
          <a:xfrm>
            <a:off x="311700" y="1703085"/>
            <a:ext cx="3656400" cy="361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latin typeface="Raleway"/>
                <a:ea typeface="Raleway"/>
                <a:cs typeface="Raleway"/>
                <a:sym typeface="Raleway"/>
              </a:rPr>
              <a:t>Split the Non-Fastballs along the break_x axis only.</a:t>
            </a:r>
            <a:endParaRPr>
              <a:solidFill>
                <a:srgbClr val="000000"/>
              </a:solidFill>
              <a:latin typeface="Raleway"/>
              <a:ea typeface="Raleway"/>
              <a:cs typeface="Raleway"/>
              <a:sym typeface="Raleway"/>
            </a:endParaRPr>
          </a:p>
          <a:p>
            <a:pPr indent="0" lvl="0" marL="0" rtl="0" algn="l">
              <a:spcBef>
                <a:spcPts val="1600"/>
              </a:spcBef>
              <a:spcAft>
                <a:spcPts val="0"/>
              </a:spcAft>
              <a:buNone/>
            </a:pPr>
            <a:r>
              <a:rPr b="1" lang="en">
                <a:solidFill>
                  <a:srgbClr val="000000"/>
                </a:solidFill>
                <a:latin typeface="Raleway"/>
                <a:ea typeface="Raleway"/>
                <a:cs typeface="Raleway"/>
                <a:sym typeface="Raleway"/>
              </a:rPr>
              <a:t>Benefits:</a:t>
            </a:r>
            <a:endParaRPr b="1">
              <a:solidFill>
                <a:srgbClr val="000000"/>
              </a:solidFill>
              <a:latin typeface="Raleway"/>
              <a:ea typeface="Raleway"/>
              <a:cs typeface="Raleway"/>
              <a:sym typeface="Raleway"/>
            </a:endParaRPr>
          </a:p>
          <a:p>
            <a:pPr indent="-330200" lvl="0" marL="457200" rtl="0" algn="l">
              <a:spcBef>
                <a:spcPts val="1600"/>
              </a:spcBef>
              <a:spcAft>
                <a:spcPts val="0"/>
              </a:spcAft>
              <a:buClr>
                <a:srgbClr val="000000"/>
              </a:buClr>
              <a:buSzPts val="1600"/>
              <a:buFont typeface="Raleway"/>
              <a:buChar char="●"/>
            </a:pPr>
            <a:r>
              <a:rPr lang="en" sz="1600">
                <a:solidFill>
                  <a:srgbClr val="000000"/>
                </a:solidFill>
                <a:latin typeface="Raleway"/>
                <a:ea typeface="Raleway"/>
                <a:cs typeface="Raleway"/>
                <a:sym typeface="Raleway"/>
              </a:rPr>
              <a:t>Allowed the rules and clustering methods to be applied on smallers sets improving the overall </a:t>
            </a:r>
            <a:r>
              <a:rPr lang="en" sz="1600">
                <a:solidFill>
                  <a:srgbClr val="000000"/>
                </a:solidFill>
                <a:latin typeface="Raleway"/>
                <a:ea typeface="Raleway"/>
                <a:cs typeface="Raleway"/>
                <a:sym typeface="Raleway"/>
              </a:rPr>
              <a:t>accuracy</a:t>
            </a:r>
            <a:r>
              <a:rPr lang="en" sz="1600">
                <a:solidFill>
                  <a:srgbClr val="000000"/>
                </a:solidFill>
                <a:latin typeface="Raleway"/>
                <a:ea typeface="Raleway"/>
                <a:cs typeface="Raleway"/>
                <a:sym typeface="Raleway"/>
              </a:rPr>
              <a:t>..</a:t>
            </a:r>
            <a:endParaRPr sz="1600">
              <a:solidFill>
                <a:srgbClr val="000000"/>
              </a:solidFill>
              <a:latin typeface="Raleway"/>
              <a:ea typeface="Raleway"/>
              <a:cs typeface="Raleway"/>
              <a:sym typeface="Raleway"/>
            </a:endParaRPr>
          </a:p>
          <a:p>
            <a:pPr indent="-330200" lvl="0" marL="457200" rtl="0" algn="l">
              <a:spcBef>
                <a:spcPts val="0"/>
              </a:spcBef>
              <a:spcAft>
                <a:spcPts val="0"/>
              </a:spcAft>
              <a:buClr>
                <a:srgbClr val="000000"/>
              </a:buClr>
              <a:buSzPts val="1600"/>
              <a:buFont typeface="Raleway"/>
              <a:buChar char="●"/>
            </a:pPr>
            <a:r>
              <a:rPr lang="en" sz="1600">
                <a:solidFill>
                  <a:srgbClr val="000000"/>
                </a:solidFill>
                <a:latin typeface="Raleway"/>
                <a:ea typeface="Raleway"/>
                <a:cs typeface="Raleway"/>
                <a:sym typeface="Raleway"/>
              </a:rPr>
              <a:t>Identified clusters not identified by clustering algorithms alone.</a:t>
            </a:r>
            <a:endParaRPr sz="1600">
              <a:solidFill>
                <a:srgbClr val="000000"/>
              </a:solidFill>
              <a:latin typeface="Raleway"/>
              <a:ea typeface="Raleway"/>
              <a:cs typeface="Raleway"/>
              <a:sym typeface="Raleway"/>
            </a:endParaRPr>
          </a:p>
        </p:txBody>
      </p:sp>
      <p:pic>
        <p:nvPicPr>
          <p:cNvPr id="128" name="Google Shape;128;p23"/>
          <p:cNvPicPr preferRelativeResize="0"/>
          <p:nvPr/>
        </p:nvPicPr>
        <p:blipFill>
          <a:blip r:embed="rId3">
            <a:alphaModFix/>
          </a:blip>
          <a:stretch>
            <a:fillRect/>
          </a:stretch>
        </p:blipFill>
        <p:spPr>
          <a:xfrm>
            <a:off x="4135684" y="1676268"/>
            <a:ext cx="1552778" cy="1659850"/>
          </a:xfrm>
          <a:prstGeom prst="rect">
            <a:avLst/>
          </a:prstGeom>
          <a:noFill/>
          <a:ln>
            <a:noFill/>
          </a:ln>
        </p:spPr>
      </p:pic>
      <p:pic>
        <p:nvPicPr>
          <p:cNvPr id="129" name="Google Shape;129;p23"/>
          <p:cNvPicPr preferRelativeResize="0"/>
          <p:nvPr/>
        </p:nvPicPr>
        <p:blipFill>
          <a:blip r:embed="rId4">
            <a:alphaModFix/>
          </a:blip>
          <a:stretch>
            <a:fillRect/>
          </a:stretch>
        </p:blipFill>
        <p:spPr>
          <a:xfrm>
            <a:off x="4135688" y="3386192"/>
            <a:ext cx="1552775" cy="1659874"/>
          </a:xfrm>
          <a:prstGeom prst="rect">
            <a:avLst/>
          </a:prstGeom>
          <a:noFill/>
          <a:ln>
            <a:noFill/>
          </a:ln>
        </p:spPr>
      </p:pic>
      <p:pic>
        <p:nvPicPr>
          <p:cNvPr id="130" name="Google Shape;130;p23"/>
          <p:cNvPicPr preferRelativeResize="0"/>
          <p:nvPr/>
        </p:nvPicPr>
        <p:blipFill>
          <a:blip r:embed="rId5">
            <a:alphaModFix/>
          </a:blip>
          <a:stretch>
            <a:fillRect/>
          </a:stretch>
        </p:blipFill>
        <p:spPr>
          <a:xfrm>
            <a:off x="5709461" y="1610243"/>
            <a:ext cx="1703245" cy="1776250"/>
          </a:xfrm>
          <a:prstGeom prst="rect">
            <a:avLst/>
          </a:prstGeom>
          <a:noFill/>
          <a:ln>
            <a:noFill/>
          </a:ln>
        </p:spPr>
      </p:pic>
      <p:pic>
        <p:nvPicPr>
          <p:cNvPr id="131" name="Google Shape;131;p23"/>
          <p:cNvPicPr preferRelativeResize="0"/>
          <p:nvPr/>
        </p:nvPicPr>
        <p:blipFill>
          <a:blip r:embed="rId6">
            <a:alphaModFix/>
          </a:blip>
          <a:stretch>
            <a:fillRect/>
          </a:stretch>
        </p:blipFill>
        <p:spPr>
          <a:xfrm>
            <a:off x="7385761" y="1604510"/>
            <a:ext cx="1655325" cy="1776277"/>
          </a:xfrm>
          <a:prstGeom prst="rect">
            <a:avLst/>
          </a:prstGeom>
          <a:noFill/>
          <a:ln>
            <a:noFill/>
          </a:ln>
        </p:spPr>
      </p:pic>
      <p:pic>
        <p:nvPicPr>
          <p:cNvPr id="132" name="Google Shape;132;p23"/>
          <p:cNvPicPr preferRelativeResize="0"/>
          <p:nvPr/>
        </p:nvPicPr>
        <p:blipFill rotWithShape="1">
          <a:blip r:embed="rId7">
            <a:alphaModFix/>
          </a:blip>
          <a:srcRect b="1854" l="0" r="-4964" t="0"/>
          <a:stretch/>
        </p:blipFill>
        <p:spPr>
          <a:xfrm>
            <a:off x="5730436" y="3338468"/>
            <a:ext cx="1761676" cy="1726250"/>
          </a:xfrm>
          <a:prstGeom prst="rect">
            <a:avLst/>
          </a:prstGeom>
          <a:noFill/>
          <a:ln>
            <a:noFill/>
          </a:ln>
        </p:spPr>
      </p:pic>
      <p:pic>
        <p:nvPicPr>
          <p:cNvPr id="133" name="Google Shape;133;p23"/>
          <p:cNvPicPr preferRelativeResize="0"/>
          <p:nvPr/>
        </p:nvPicPr>
        <p:blipFill>
          <a:blip r:embed="rId8">
            <a:alphaModFix/>
          </a:blip>
          <a:stretch>
            <a:fillRect/>
          </a:stretch>
        </p:blipFill>
        <p:spPr>
          <a:xfrm>
            <a:off x="7385761" y="3338468"/>
            <a:ext cx="1655325" cy="1755326"/>
          </a:xfrm>
          <a:prstGeom prst="rect">
            <a:avLst/>
          </a:prstGeom>
          <a:noFill/>
          <a:ln>
            <a:noFill/>
          </a:ln>
        </p:spPr>
      </p:pic>
      <p:sp>
        <p:nvSpPr>
          <p:cNvPr id="134" name="Google Shape;134;p23"/>
          <p:cNvSpPr txBox="1"/>
          <p:nvPr/>
        </p:nvSpPr>
        <p:spPr>
          <a:xfrm>
            <a:off x="4165636" y="961900"/>
            <a:ext cx="1474500" cy="572700"/>
          </a:xfrm>
          <a:prstGeom prst="rect">
            <a:avLst/>
          </a:prstGeom>
          <a:solidFill>
            <a:srgbClr val="674EA7"/>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lt1"/>
                </a:solidFill>
                <a:latin typeface="Raleway"/>
                <a:ea typeface="Raleway"/>
                <a:cs typeface="Raleway"/>
                <a:sym typeface="Raleway"/>
              </a:rPr>
              <a:t>Visual Clustering</a:t>
            </a:r>
            <a:endParaRPr b="1" sz="1200">
              <a:solidFill>
                <a:schemeClr val="lt1"/>
              </a:solidFill>
              <a:latin typeface="Raleway"/>
              <a:ea typeface="Raleway"/>
              <a:cs typeface="Raleway"/>
              <a:sym typeface="Raleway"/>
            </a:endParaRPr>
          </a:p>
          <a:p>
            <a:pPr indent="0" lvl="0" marL="0" rtl="0" algn="ctr">
              <a:spcBef>
                <a:spcPts val="0"/>
              </a:spcBef>
              <a:spcAft>
                <a:spcPts val="0"/>
              </a:spcAft>
              <a:buNone/>
            </a:pPr>
            <a:r>
              <a:rPr b="1" lang="en" sz="1200">
                <a:solidFill>
                  <a:schemeClr val="lt1"/>
                </a:solidFill>
                <a:latin typeface="Raleway"/>
                <a:ea typeface="Raleway"/>
                <a:cs typeface="Raleway"/>
                <a:sym typeface="Raleway"/>
              </a:rPr>
              <a:t>Validation</a:t>
            </a:r>
            <a:endParaRPr b="1" sz="1200">
              <a:solidFill>
                <a:schemeClr val="lt1"/>
              </a:solidFill>
              <a:latin typeface="Raleway"/>
              <a:ea typeface="Raleway"/>
              <a:cs typeface="Raleway"/>
              <a:sym typeface="Raleway"/>
            </a:endParaRPr>
          </a:p>
        </p:txBody>
      </p:sp>
      <p:sp>
        <p:nvSpPr>
          <p:cNvPr id="135" name="Google Shape;135;p23"/>
          <p:cNvSpPr txBox="1"/>
          <p:nvPr/>
        </p:nvSpPr>
        <p:spPr>
          <a:xfrm>
            <a:off x="5801761" y="961900"/>
            <a:ext cx="1474500" cy="572700"/>
          </a:xfrm>
          <a:prstGeom prst="rect">
            <a:avLst/>
          </a:prstGeom>
          <a:solidFill>
            <a:srgbClr val="674EA7"/>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lt1"/>
                </a:solidFill>
                <a:latin typeface="Raleway"/>
                <a:ea typeface="Raleway"/>
                <a:cs typeface="Raleway"/>
                <a:sym typeface="Raleway"/>
              </a:rPr>
              <a:t>Clustering of Non-Fastball prior to Stage 2</a:t>
            </a:r>
            <a:endParaRPr b="1" sz="1200">
              <a:solidFill>
                <a:schemeClr val="lt1"/>
              </a:solidFill>
              <a:latin typeface="Raleway"/>
              <a:ea typeface="Raleway"/>
              <a:cs typeface="Raleway"/>
              <a:sym typeface="Raleway"/>
            </a:endParaRPr>
          </a:p>
        </p:txBody>
      </p:sp>
      <p:sp>
        <p:nvSpPr>
          <p:cNvPr id="136" name="Google Shape;136;p23"/>
          <p:cNvSpPr txBox="1"/>
          <p:nvPr/>
        </p:nvSpPr>
        <p:spPr>
          <a:xfrm>
            <a:off x="7437886" y="961900"/>
            <a:ext cx="1474500" cy="572700"/>
          </a:xfrm>
          <a:prstGeom prst="rect">
            <a:avLst/>
          </a:prstGeom>
          <a:solidFill>
            <a:srgbClr val="674EA7"/>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lt1"/>
                </a:solidFill>
                <a:latin typeface="Raleway"/>
                <a:ea typeface="Raleway"/>
                <a:cs typeface="Raleway"/>
                <a:sym typeface="Raleway"/>
              </a:rPr>
              <a:t>Stage 2 Cluster, split along break_x</a:t>
            </a:r>
            <a:endParaRPr b="1" sz="1200">
              <a:solidFill>
                <a:schemeClr val="lt1"/>
              </a:solidFill>
              <a:latin typeface="Raleway"/>
              <a:ea typeface="Raleway"/>
              <a:cs typeface="Raleway"/>
              <a:sym typeface="Raleway"/>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40" name="Shape 140"/>
        <p:cNvGrpSpPr/>
        <p:nvPr/>
      </p:nvGrpSpPr>
      <p:grpSpPr>
        <a:xfrm>
          <a:off x="0" y="0"/>
          <a:ext cx="0" cy="0"/>
          <a:chOff x="0" y="0"/>
          <a:chExt cx="0" cy="0"/>
        </a:xfrm>
      </p:grpSpPr>
      <p:sp>
        <p:nvSpPr>
          <p:cNvPr id="141" name="Google Shape;141;p24"/>
          <p:cNvSpPr txBox="1"/>
          <p:nvPr>
            <p:ph type="title"/>
          </p:nvPr>
        </p:nvSpPr>
        <p:spPr>
          <a:xfrm>
            <a:off x="311700" y="22854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600">
                <a:solidFill>
                  <a:srgbClr val="FFFFFF"/>
                </a:solidFill>
                <a:latin typeface="Raleway"/>
                <a:ea typeface="Raleway"/>
                <a:cs typeface="Raleway"/>
                <a:sym typeface="Raleway"/>
              </a:rPr>
              <a:t>Model Performance and Findings</a:t>
            </a:r>
            <a:endParaRPr b="1" sz="3600">
              <a:solidFill>
                <a:srgbClr val="FFFFFF"/>
              </a:solidFill>
              <a:latin typeface="Raleway"/>
              <a:ea typeface="Raleway"/>
              <a:cs typeface="Raleway"/>
              <a:sym typeface="Raleway"/>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5" name="Shape 145"/>
        <p:cNvGrpSpPr/>
        <p:nvPr/>
      </p:nvGrpSpPr>
      <p:grpSpPr>
        <a:xfrm>
          <a:off x="0" y="0"/>
          <a:ext cx="0" cy="0"/>
          <a:chOff x="0" y="0"/>
          <a:chExt cx="0" cy="0"/>
        </a:xfrm>
      </p:grpSpPr>
      <p:sp>
        <p:nvSpPr>
          <p:cNvPr id="146" name="Google Shape;146;p2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Raleway"/>
                <a:ea typeface="Raleway"/>
                <a:cs typeface="Raleway"/>
                <a:sym typeface="Raleway"/>
              </a:rPr>
              <a:t>Final Accuracy Score of Pitch Crazy Model</a:t>
            </a:r>
            <a:endParaRPr b="1">
              <a:latin typeface="Raleway"/>
              <a:ea typeface="Raleway"/>
              <a:cs typeface="Raleway"/>
              <a:sym typeface="Raleway"/>
            </a:endParaRPr>
          </a:p>
        </p:txBody>
      </p:sp>
      <p:sp>
        <p:nvSpPr>
          <p:cNvPr id="147" name="Google Shape;147;p25"/>
          <p:cNvSpPr txBox="1"/>
          <p:nvPr>
            <p:ph idx="1" type="body"/>
          </p:nvPr>
        </p:nvSpPr>
        <p:spPr>
          <a:xfrm>
            <a:off x="5321125" y="1750850"/>
            <a:ext cx="3429900" cy="32562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rgbClr val="000000"/>
              </a:buClr>
              <a:buSzPts val="1400"/>
              <a:buFont typeface="Roboto"/>
              <a:buChar char="●"/>
            </a:pPr>
            <a:r>
              <a:rPr lang="en" sz="1400">
                <a:solidFill>
                  <a:srgbClr val="000000"/>
                </a:solidFill>
                <a:latin typeface="Roboto"/>
                <a:ea typeface="Roboto"/>
                <a:cs typeface="Roboto"/>
                <a:sym typeface="Roboto"/>
              </a:rPr>
              <a:t>Visually inspected pitcher confidence is defined by the following logic applied to the visual inspection outputs. </a:t>
            </a:r>
            <a:endParaRPr sz="1400">
              <a:solidFill>
                <a:srgbClr val="000000"/>
              </a:solidFill>
              <a:latin typeface="Roboto"/>
              <a:ea typeface="Roboto"/>
              <a:cs typeface="Roboto"/>
              <a:sym typeface="Roboto"/>
            </a:endParaRPr>
          </a:p>
          <a:p>
            <a:pPr indent="-304800" lvl="1" marL="914400" rtl="0" algn="l">
              <a:spcBef>
                <a:spcPts val="0"/>
              </a:spcBef>
              <a:spcAft>
                <a:spcPts val="0"/>
              </a:spcAft>
              <a:buClr>
                <a:srgbClr val="000000"/>
              </a:buClr>
              <a:buSzPts val="1200"/>
              <a:buFont typeface="Roboto"/>
              <a:buChar char="○"/>
            </a:pPr>
            <a:r>
              <a:rPr b="1" lang="en" sz="1200">
                <a:solidFill>
                  <a:srgbClr val="000000"/>
                </a:solidFill>
                <a:latin typeface="Roboto"/>
                <a:ea typeface="Roboto"/>
                <a:cs typeface="Roboto"/>
                <a:sym typeface="Roboto"/>
              </a:rPr>
              <a:t>High</a:t>
            </a:r>
            <a:r>
              <a:rPr lang="en" sz="1200">
                <a:solidFill>
                  <a:srgbClr val="000000"/>
                </a:solidFill>
                <a:latin typeface="Roboto"/>
                <a:ea typeface="Roboto"/>
                <a:cs typeface="Roboto"/>
                <a:sym typeface="Roboto"/>
              </a:rPr>
              <a:t> = Professor Coates defined “H” or teams agree or confidence value greater than 5</a:t>
            </a:r>
            <a:endParaRPr sz="1200">
              <a:solidFill>
                <a:srgbClr val="000000"/>
              </a:solidFill>
              <a:latin typeface="Roboto"/>
              <a:ea typeface="Roboto"/>
              <a:cs typeface="Roboto"/>
              <a:sym typeface="Roboto"/>
            </a:endParaRPr>
          </a:p>
          <a:p>
            <a:pPr indent="-304800" lvl="1" marL="914400" rtl="0" algn="l">
              <a:spcBef>
                <a:spcPts val="0"/>
              </a:spcBef>
              <a:spcAft>
                <a:spcPts val="0"/>
              </a:spcAft>
              <a:buClr>
                <a:srgbClr val="000000"/>
              </a:buClr>
              <a:buSzPts val="1200"/>
              <a:buFont typeface="Roboto"/>
              <a:buChar char="○"/>
            </a:pPr>
            <a:r>
              <a:rPr b="1" lang="en" sz="1200">
                <a:solidFill>
                  <a:srgbClr val="000000"/>
                </a:solidFill>
                <a:latin typeface="Roboto"/>
                <a:ea typeface="Roboto"/>
                <a:cs typeface="Roboto"/>
                <a:sym typeface="Roboto"/>
              </a:rPr>
              <a:t>Medium </a:t>
            </a:r>
            <a:r>
              <a:rPr lang="en" sz="1200">
                <a:solidFill>
                  <a:srgbClr val="000000"/>
                </a:solidFill>
                <a:latin typeface="Roboto"/>
                <a:ea typeface="Roboto"/>
                <a:cs typeface="Roboto"/>
                <a:sym typeface="Roboto"/>
              </a:rPr>
              <a:t>= Professor Coates defined “M” or confidence value between 5 and 4</a:t>
            </a:r>
            <a:endParaRPr sz="1200">
              <a:solidFill>
                <a:srgbClr val="000000"/>
              </a:solidFill>
              <a:latin typeface="Roboto"/>
              <a:ea typeface="Roboto"/>
              <a:cs typeface="Roboto"/>
              <a:sym typeface="Roboto"/>
            </a:endParaRPr>
          </a:p>
          <a:p>
            <a:pPr indent="-304800" lvl="1" marL="914400" rtl="0" algn="l">
              <a:spcBef>
                <a:spcPts val="0"/>
              </a:spcBef>
              <a:spcAft>
                <a:spcPts val="0"/>
              </a:spcAft>
              <a:buClr>
                <a:srgbClr val="000000"/>
              </a:buClr>
              <a:buSzPts val="1200"/>
              <a:buFont typeface="Roboto"/>
              <a:buChar char="○"/>
            </a:pPr>
            <a:r>
              <a:rPr b="1" lang="en" sz="1200">
                <a:solidFill>
                  <a:srgbClr val="000000"/>
                </a:solidFill>
                <a:latin typeface="Roboto"/>
                <a:ea typeface="Roboto"/>
                <a:cs typeface="Roboto"/>
                <a:sym typeface="Roboto"/>
              </a:rPr>
              <a:t>Low</a:t>
            </a:r>
            <a:r>
              <a:rPr lang="en" sz="1200">
                <a:solidFill>
                  <a:srgbClr val="000000"/>
                </a:solidFill>
                <a:latin typeface="Roboto"/>
                <a:ea typeface="Roboto"/>
                <a:cs typeface="Roboto"/>
                <a:sym typeface="Roboto"/>
              </a:rPr>
              <a:t> = Professor Coates defined “L” or confidence value below 4</a:t>
            </a:r>
            <a:endParaRPr sz="1200">
              <a:solidFill>
                <a:srgbClr val="000000"/>
              </a:solidFill>
              <a:latin typeface="Roboto"/>
              <a:ea typeface="Roboto"/>
              <a:cs typeface="Roboto"/>
              <a:sym typeface="Roboto"/>
            </a:endParaRPr>
          </a:p>
        </p:txBody>
      </p:sp>
      <p:pic>
        <p:nvPicPr>
          <p:cNvPr id="148" name="Google Shape;148;p25" title="Chart"/>
          <p:cNvPicPr preferRelativeResize="0"/>
          <p:nvPr/>
        </p:nvPicPr>
        <p:blipFill>
          <a:blip r:embed="rId3">
            <a:alphaModFix/>
          </a:blip>
          <a:stretch>
            <a:fillRect/>
          </a:stretch>
        </p:blipFill>
        <p:spPr>
          <a:xfrm>
            <a:off x="620225" y="1750850"/>
            <a:ext cx="4438947" cy="274474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2" name="Shape 152"/>
        <p:cNvGrpSpPr/>
        <p:nvPr/>
      </p:nvGrpSpPr>
      <p:grpSpPr>
        <a:xfrm>
          <a:off x="0" y="0"/>
          <a:ext cx="0" cy="0"/>
          <a:chOff x="0" y="0"/>
          <a:chExt cx="0" cy="0"/>
        </a:xfrm>
      </p:grpSpPr>
      <p:sp>
        <p:nvSpPr>
          <p:cNvPr id="153" name="Google Shape;153;p26"/>
          <p:cNvSpPr txBox="1"/>
          <p:nvPr>
            <p:ph idx="1" type="body"/>
          </p:nvPr>
        </p:nvSpPr>
        <p:spPr>
          <a:xfrm>
            <a:off x="4807650" y="2102175"/>
            <a:ext cx="3576900" cy="2493600"/>
          </a:xfrm>
          <a:prstGeom prst="rect">
            <a:avLst/>
          </a:prstGeom>
          <a:solidFill>
            <a:srgbClr val="CCCCCC"/>
          </a:solidFill>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330200" lvl="0" marL="457200" marR="600075" rtl="0" algn="l">
              <a:lnSpc>
                <a:spcPct val="100000"/>
              </a:lnSpc>
              <a:spcBef>
                <a:spcPts val="1400"/>
              </a:spcBef>
              <a:spcAft>
                <a:spcPts val="0"/>
              </a:spcAft>
              <a:buClr>
                <a:schemeClr val="dk1"/>
              </a:buClr>
              <a:buSzPts val="1600"/>
              <a:buFont typeface="Raleway"/>
              <a:buChar char="●"/>
            </a:pPr>
            <a:r>
              <a:rPr lang="en" sz="1600">
                <a:solidFill>
                  <a:schemeClr val="dk1"/>
                </a:solidFill>
                <a:latin typeface="Raleway"/>
                <a:ea typeface="Raleway"/>
                <a:cs typeface="Raleway"/>
                <a:sym typeface="Raleway"/>
              </a:rPr>
              <a:t>Loses accuracy with abnormal shapes</a:t>
            </a:r>
            <a:endParaRPr sz="1600">
              <a:solidFill>
                <a:schemeClr val="dk1"/>
              </a:solidFill>
              <a:latin typeface="Raleway"/>
              <a:ea typeface="Raleway"/>
              <a:cs typeface="Raleway"/>
              <a:sym typeface="Raleway"/>
            </a:endParaRPr>
          </a:p>
          <a:p>
            <a:pPr indent="-330200" lvl="0" marL="457200" marR="600075" rtl="0" algn="l">
              <a:lnSpc>
                <a:spcPct val="100000"/>
              </a:lnSpc>
              <a:spcBef>
                <a:spcPts val="0"/>
              </a:spcBef>
              <a:spcAft>
                <a:spcPts val="0"/>
              </a:spcAft>
              <a:buClr>
                <a:schemeClr val="dk1"/>
              </a:buClr>
              <a:buSzPts val="1600"/>
              <a:buFont typeface="Raleway"/>
              <a:buChar char="●"/>
            </a:pPr>
            <a:r>
              <a:rPr lang="en" sz="1600">
                <a:solidFill>
                  <a:schemeClr val="dk1"/>
                </a:solidFill>
                <a:latin typeface="Raleway"/>
                <a:ea typeface="Raleway"/>
                <a:cs typeface="Raleway"/>
                <a:sym typeface="Raleway"/>
              </a:rPr>
              <a:t>Difficulty with clusters with lower number of records </a:t>
            </a:r>
            <a:endParaRPr sz="1600">
              <a:solidFill>
                <a:schemeClr val="dk1"/>
              </a:solidFill>
              <a:latin typeface="Raleway"/>
              <a:ea typeface="Raleway"/>
              <a:cs typeface="Raleway"/>
              <a:sym typeface="Raleway"/>
            </a:endParaRPr>
          </a:p>
          <a:p>
            <a:pPr indent="-330200" lvl="0" marL="457200" marR="600075" rtl="0" algn="l">
              <a:lnSpc>
                <a:spcPct val="100000"/>
              </a:lnSpc>
              <a:spcBef>
                <a:spcPts val="0"/>
              </a:spcBef>
              <a:spcAft>
                <a:spcPts val="0"/>
              </a:spcAft>
              <a:buClr>
                <a:schemeClr val="dk1"/>
              </a:buClr>
              <a:buSzPts val="1600"/>
              <a:buFont typeface="Raleway"/>
              <a:buChar char="●"/>
            </a:pPr>
            <a:r>
              <a:rPr lang="en" sz="1600">
                <a:solidFill>
                  <a:schemeClr val="dk1"/>
                </a:solidFill>
                <a:latin typeface="Raleway"/>
                <a:ea typeface="Raleway"/>
                <a:cs typeface="Raleway"/>
                <a:sym typeface="Raleway"/>
              </a:rPr>
              <a:t>Early errors could compound on each other</a:t>
            </a:r>
            <a:endParaRPr sz="1600">
              <a:solidFill>
                <a:schemeClr val="dk1"/>
              </a:solidFill>
              <a:latin typeface="Raleway"/>
              <a:ea typeface="Raleway"/>
              <a:cs typeface="Raleway"/>
              <a:sym typeface="Raleway"/>
            </a:endParaRPr>
          </a:p>
          <a:p>
            <a:pPr indent="0" lvl="0" marL="457200" marR="600075" rtl="0" algn="l">
              <a:lnSpc>
                <a:spcPct val="100000"/>
              </a:lnSpc>
              <a:spcBef>
                <a:spcPts val="1400"/>
              </a:spcBef>
              <a:spcAft>
                <a:spcPts val="1400"/>
              </a:spcAft>
              <a:buNone/>
            </a:pPr>
            <a:r>
              <a:t/>
            </a:r>
            <a:endParaRPr sz="1600">
              <a:solidFill>
                <a:schemeClr val="dk1"/>
              </a:solidFill>
              <a:latin typeface="Raleway"/>
              <a:ea typeface="Raleway"/>
              <a:cs typeface="Raleway"/>
              <a:sym typeface="Raleway"/>
            </a:endParaRPr>
          </a:p>
        </p:txBody>
      </p:sp>
      <p:sp>
        <p:nvSpPr>
          <p:cNvPr id="154" name="Google Shape;154;p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Raleway"/>
                <a:ea typeface="Raleway"/>
                <a:cs typeface="Raleway"/>
                <a:sym typeface="Raleway"/>
              </a:rPr>
              <a:t>Pitch Crazy Model Strengths and Weaknesses</a:t>
            </a:r>
            <a:endParaRPr b="1">
              <a:latin typeface="Raleway"/>
              <a:ea typeface="Raleway"/>
              <a:cs typeface="Raleway"/>
              <a:sym typeface="Raleway"/>
            </a:endParaRPr>
          </a:p>
        </p:txBody>
      </p:sp>
      <p:sp>
        <p:nvSpPr>
          <p:cNvPr id="155" name="Google Shape;155;p26"/>
          <p:cNvSpPr txBox="1"/>
          <p:nvPr>
            <p:ph idx="1" type="body"/>
          </p:nvPr>
        </p:nvSpPr>
        <p:spPr>
          <a:xfrm>
            <a:off x="759450" y="2003075"/>
            <a:ext cx="3616800" cy="2592600"/>
          </a:xfrm>
          <a:prstGeom prst="rect">
            <a:avLst/>
          </a:prstGeom>
          <a:solidFill>
            <a:srgbClr val="D9D9D9"/>
          </a:solidFill>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330200" lvl="0" marL="457200" marR="600075" rtl="0" algn="l">
              <a:lnSpc>
                <a:spcPct val="100000"/>
              </a:lnSpc>
              <a:spcBef>
                <a:spcPts val="1400"/>
              </a:spcBef>
              <a:spcAft>
                <a:spcPts val="0"/>
              </a:spcAft>
              <a:buClr>
                <a:schemeClr val="accent2"/>
              </a:buClr>
              <a:buSzPts val="1600"/>
              <a:buFont typeface="Raleway"/>
              <a:buChar char="●"/>
            </a:pPr>
            <a:r>
              <a:rPr lang="en" sz="1600">
                <a:solidFill>
                  <a:schemeClr val="accent2"/>
                </a:solidFill>
                <a:latin typeface="Raleway"/>
                <a:ea typeface="Raleway"/>
                <a:cs typeface="Raleway"/>
                <a:sym typeface="Raleway"/>
              </a:rPr>
              <a:t>Model identifies and simplifies complexities inherent in the given problem and structure of data</a:t>
            </a:r>
            <a:endParaRPr sz="1600">
              <a:solidFill>
                <a:schemeClr val="accent2"/>
              </a:solidFill>
              <a:latin typeface="Raleway"/>
              <a:ea typeface="Raleway"/>
              <a:cs typeface="Raleway"/>
              <a:sym typeface="Raleway"/>
            </a:endParaRPr>
          </a:p>
          <a:p>
            <a:pPr indent="-330200" lvl="0" marL="457200" marR="600075" rtl="0" algn="l">
              <a:lnSpc>
                <a:spcPct val="100000"/>
              </a:lnSpc>
              <a:spcBef>
                <a:spcPts val="0"/>
              </a:spcBef>
              <a:spcAft>
                <a:spcPts val="0"/>
              </a:spcAft>
              <a:buClr>
                <a:schemeClr val="accent2"/>
              </a:buClr>
              <a:buSzPts val="1600"/>
              <a:buFont typeface="Raleway"/>
              <a:buChar char="●"/>
            </a:pPr>
            <a:r>
              <a:rPr lang="en" sz="1600">
                <a:solidFill>
                  <a:schemeClr val="accent2"/>
                </a:solidFill>
                <a:latin typeface="Raleway"/>
                <a:ea typeface="Raleway"/>
                <a:cs typeface="Raleway"/>
                <a:sym typeface="Raleway"/>
              </a:rPr>
              <a:t>Excellent at partitioning low cluster count models</a:t>
            </a:r>
            <a:endParaRPr sz="1600">
              <a:solidFill>
                <a:schemeClr val="accent2"/>
              </a:solidFill>
              <a:latin typeface="Raleway"/>
              <a:ea typeface="Raleway"/>
              <a:cs typeface="Raleway"/>
              <a:sym typeface="Raleway"/>
            </a:endParaRPr>
          </a:p>
        </p:txBody>
      </p:sp>
      <p:sp>
        <p:nvSpPr>
          <p:cNvPr id="156" name="Google Shape;156;p26"/>
          <p:cNvSpPr txBox="1"/>
          <p:nvPr/>
        </p:nvSpPr>
        <p:spPr>
          <a:xfrm>
            <a:off x="759450" y="1518375"/>
            <a:ext cx="3616800" cy="570000"/>
          </a:xfrm>
          <a:prstGeom prst="rect">
            <a:avLst/>
          </a:prstGeom>
          <a:solidFill>
            <a:srgbClr val="674EA7"/>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chemeClr val="lt1"/>
                </a:solidFill>
                <a:latin typeface="Raleway"/>
                <a:ea typeface="Raleway"/>
                <a:cs typeface="Raleway"/>
                <a:sym typeface="Raleway"/>
              </a:rPr>
              <a:t>Strengths</a:t>
            </a:r>
            <a:endParaRPr b="1" sz="2400">
              <a:solidFill>
                <a:schemeClr val="lt1"/>
              </a:solidFill>
              <a:latin typeface="Raleway"/>
              <a:ea typeface="Raleway"/>
              <a:cs typeface="Raleway"/>
              <a:sym typeface="Raleway"/>
            </a:endParaRPr>
          </a:p>
        </p:txBody>
      </p:sp>
      <p:sp>
        <p:nvSpPr>
          <p:cNvPr id="157" name="Google Shape;157;p26"/>
          <p:cNvSpPr txBox="1"/>
          <p:nvPr/>
        </p:nvSpPr>
        <p:spPr>
          <a:xfrm>
            <a:off x="4807650" y="1532175"/>
            <a:ext cx="3576900" cy="570000"/>
          </a:xfrm>
          <a:prstGeom prst="rect">
            <a:avLst/>
          </a:prstGeom>
          <a:solidFill>
            <a:srgbClr val="4FA7AB"/>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chemeClr val="lt1"/>
                </a:solidFill>
                <a:latin typeface="Raleway"/>
                <a:ea typeface="Raleway"/>
                <a:cs typeface="Raleway"/>
                <a:sym typeface="Raleway"/>
              </a:rPr>
              <a:t>Weaknesses</a:t>
            </a:r>
            <a:endParaRPr b="1" sz="2400">
              <a:solidFill>
                <a:schemeClr val="lt1"/>
              </a:solidFill>
              <a:latin typeface="Raleway"/>
              <a:ea typeface="Raleway"/>
              <a:cs typeface="Raleway"/>
              <a:sym typeface="Raleway"/>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1" name="Shape 161"/>
        <p:cNvGrpSpPr/>
        <p:nvPr/>
      </p:nvGrpSpPr>
      <p:grpSpPr>
        <a:xfrm>
          <a:off x="0" y="0"/>
          <a:ext cx="0" cy="0"/>
          <a:chOff x="0" y="0"/>
          <a:chExt cx="0" cy="0"/>
        </a:xfrm>
      </p:grpSpPr>
      <p:sp>
        <p:nvSpPr>
          <p:cNvPr id="162" name="Google Shape;162;p2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aleway"/>
                <a:ea typeface="Raleway"/>
                <a:cs typeface="Raleway"/>
                <a:sym typeface="Raleway"/>
              </a:rPr>
              <a:t>Flag for Human Review</a:t>
            </a:r>
            <a:endParaRPr>
              <a:latin typeface="Raleway"/>
              <a:ea typeface="Raleway"/>
              <a:cs typeface="Raleway"/>
              <a:sym typeface="Raleway"/>
            </a:endParaRPr>
          </a:p>
        </p:txBody>
      </p:sp>
      <p:sp>
        <p:nvSpPr>
          <p:cNvPr id="163" name="Google Shape;163;p27"/>
          <p:cNvSpPr txBox="1"/>
          <p:nvPr>
            <p:ph idx="1" type="body"/>
          </p:nvPr>
        </p:nvSpPr>
        <p:spPr>
          <a:xfrm>
            <a:off x="311700" y="1152475"/>
            <a:ext cx="8520600" cy="14193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Raleway"/>
              <a:buChar char="●"/>
            </a:pPr>
            <a:r>
              <a:rPr lang="en">
                <a:latin typeface="Raleway"/>
                <a:ea typeface="Raleway"/>
                <a:cs typeface="Raleway"/>
                <a:sym typeface="Raleway"/>
              </a:rPr>
              <a:t>Skew_x, Skew_z, Skew_velo is greater than or equal to 1.5</a:t>
            </a:r>
            <a:endParaRPr>
              <a:latin typeface="Raleway"/>
              <a:ea typeface="Raleway"/>
              <a:cs typeface="Raleway"/>
              <a:sym typeface="Raleway"/>
            </a:endParaRPr>
          </a:p>
          <a:p>
            <a:pPr indent="-342900" lvl="0" marL="457200" rtl="0" algn="l">
              <a:spcBef>
                <a:spcPts val="0"/>
              </a:spcBef>
              <a:spcAft>
                <a:spcPts val="0"/>
              </a:spcAft>
              <a:buSzPts val="1800"/>
              <a:buFont typeface="Raleway"/>
              <a:buChar char="●"/>
            </a:pPr>
            <a:r>
              <a:rPr lang="en">
                <a:latin typeface="Raleway"/>
                <a:ea typeface="Raleway"/>
                <a:cs typeface="Raleway"/>
                <a:sym typeface="Raleway"/>
              </a:rPr>
              <a:t>Total pitch count is less than or equal to 100</a:t>
            </a:r>
            <a:endParaRPr>
              <a:latin typeface="Raleway"/>
              <a:ea typeface="Raleway"/>
              <a:cs typeface="Raleway"/>
              <a:sym typeface="Raleway"/>
            </a:endParaRPr>
          </a:p>
          <a:p>
            <a:pPr indent="-342900" lvl="0" marL="457200" rtl="0" algn="l">
              <a:spcBef>
                <a:spcPts val="0"/>
              </a:spcBef>
              <a:spcAft>
                <a:spcPts val="0"/>
              </a:spcAft>
              <a:buSzPts val="1800"/>
              <a:buFont typeface="Raleway"/>
              <a:buChar char="●"/>
            </a:pPr>
            <a:r>
              <a:rPr lang="en">
                <a:latin typeface="Raleway"/>
                <a:ea typeface="Raleway"/>
                <a:cs typeface="Raleway"/>
                <a:sym typeface="Raleway"/>
              </a:rPr>
              <a:t>Individual cluster count is less than or equal to 50</a:t>
            </a:r>
            <a:endParaRPr>
              <a:latin typeface="Raleway"/>
              <a:ea typeface="Raleway"/>
              <a:cs typeface="Raleway"/>
              <a:sym typeface="Raleway"/>
            </a:endParaRPr>
          </a:p>
        </p:txBody>
      </p:sp>
      <p:pic>
        <p:nvPicPr>
          <p:cNvPr id="164" name="Google Shape;164;p27"/>
          <p:cNvPicPr preferRelativeResize="0"/>
          <p:nvPr/>
        </p:nvPicPr>
        <p:blipFill>
          <a:blip r:embed="rId3">
            <a:alphaModFix/>
          </a:blip>
          <a:stretch>
            <a:fillRect/>
          </a:stretch>
        </p:blipFill>
        <p:spPr>
          <a:xfrm>
            <a:off x="589400" y="2562175"/>
            <a:ext cx="2170725" cy="2307475"/>
          </a:xfrm>
          <a:prstGeom prst="rect">
            <a:avLst/>
          </a:prstGeom>
          <a:noFill/>
          <a:ln>
            <a:noFill/>
          </a:ln>
        </p:spPr>
      </p:pic>
      <p:pic>
        <p:nvPicPr>
          <p:cNvPr id="165" name="Google Shape;165;p27"/>
          <p:cNvPicPr preferRelativeResize="0"/>
          <p:nvPr/>
        </p:nvPicPr>
        <p:blipFill>
          <a:blip r:embed="rId4">
            <a:alphaModFix/>
          </a:blip>
          <a:stretch>
            <a:fillRect/>
          </a:stretch>
        </p:blipFill>
        <p:spPr>
          <a:xfrm>
            <a:off x="3423875" y="2571775"/>
            <a:ext cx="2170725" cy="2288263"/>
          </a:xfrm>
          <a:prstGeom prst="rect">
            <a:avLst/>
          </a:prstGeom>
          <a:noFill/>
          <a:ln>
            <a:noFill/>
          </a:ln>
        </p:spPr>
      </p:pic>
      <p:pic>
        <p:nvPicPr>
          <p:cNvPr id="166" name="Google Shape;166;p27"/>
          <p:cNvPicPr preferRelativeResize="0"/>
          <p:nvPr/>
        </p:nvPicPr>
        <p:blipFill>
          <a:blip r:embed="rId5">
            <a:alphaModFix/>
          </a:blip>
          <a:stretch>
            <a:fillRect/>
          </a:stretch>
        </p:blipFill>
        <p:spPr>
          <a:xfrm>
            <a:off x="6258350" y="2532925"/>
            <a:ext cx="2170725" cy="228688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70" name="Shape 170"/>
        <p:cNvGrpSpPr/>
        <p:nvPr/>
      </p:nvGrpSpPr>
      <p:grpSpPr>
        <a:xfrm>
          <a:off x="0" y="0"/>
          <a:ext cx="0" cy="0"/>
          <a:chOff x="0" y="0"/>
          <a:chExt cx="0" cy="0"/>
        </a:xfrm>
      </p:grpSpPr>
      <p:sp>
        <p:nvSpPr>
          <p:cNvPr id="171" name="Google Shape;171;p28"/>
          <p:cNvSpPr txBox="1"/>
          <p:nvPr>
            <p:ph type="title"/>
          </p:nvPr>
        </p:nvSpPr>
        <p:spPr>
          <a:xfrm>
            <a:off x="311700" y="22854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600">
                <a:solidFill>
                  <a:srgbClr val="FFFFFF"/>
                </a:solidFill>
                <a:latin typeface="Raleway"/>
                <a:ea typeface="Raleway"/>
                <a:cs typeface="Raleway"/>
                <a:sym typeface="Raleway"/>
              </a:rPr>
              <a:t>Project Conclusions</a:t>
            </a:r>
            <a:endParaRPr b="1" sz="3600">
              <a:solidFill>
                <a:srgbClr val="FFFFFF"/>
              </a:solidFill>
              <a:latin typeface="Raleway"/>
              <a:ea typeface="Raleway"/>
              <a:cs typeface="Raleway"/>
              <a:sym typeface="Raleway"/>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5" name="Shape 175"/>
        <p:cNvGrpSpPr/>
        <p:nvPr/>
      </p:nvGrpSpPr>
      <p:grpSpPr>
        <a:xfrm>
          <a:off x="0" y="0"/>
          <a:ext cx="0" cy="0"/>
          <a:chOff x="0" y="0"/>
          <a:chExt cx="0" cy="0"/>
        </a:xfrm>
      </p:grpSpPr>
      <p:sp>
        <p:nvSpPr>
          <p:cNvPr id="176" name="Google Shape;176;p2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aleway"/>
                <a:ea typeface="Raleway"/>
                <a:cs typeface="Raleway"/>
                <a:sym typeface="Raleway"/>
              </a:rPr>
              <a:t>Conclusions</a:t>
            </a:r>
            <a:endParaRPr>
              <a:latin typeface="Raleway"/>
              <a:ea typeface="Raleway"/>
              <a:cs typeface="Raleway"/>
              <a:sym typeface="Raleway"/>
            </a:endParaRPr>
          </a:p>
          <a:p>
            <a:pPr indent="0" lvl="0" marL="0" rtl="0" algn="l">
              <a:spcBef>
                <a:spcPts val="0"/>
              </a:spcBef>
              <a:spcAft>
                <a:spcPts val="0"/>
              </a:spcAft>
              <a:buNone/>
            </a:pPr>
            <a:r>
              <a:t/>
            </a:r>
            <a:endParaRPr>
              <a:latin typeface="Raleway"/>
              <a:ea typeface="Raleway"/>
              <a:cs typeface="Raleway"/>
              <a:sym typeface="Raleway"/>
            </a:endParaRPr>
          </a:p>
          <a:p>
            <a:pPr indent="0" lvl="0" marL="0" rtl="0" algn="l">
              <a:spcBef>
                <a:spcPts val="0"/>
              </a:spcBef>
              <a:spcAft>
                <a:spcPts val="0"/>
              </a:spcAft>
              <a:buNone/>
            </a:pPr>
            <a:r>
              <a:t/>
            </a:r>
            <a:endParaRPr>
              <a:latin typeface="Raleway"/>
              <a:ea typeface="Raleway"/>
              <a:cs typeface="Raleway"/>
              <a:sym typeface="Raleway"/>
            </a:endParaRPr>
          </a:p>
        </p:txBody>
      </p:sp>
      <p:sp>
        <p:nvSpPr>
          <p:cNvPr id="177" name="Google Shape;177;p2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Clr>
                <a:schemeClr val="dk1"/>
              </a:buClr>
              <a:buSzPts val="1400"/>
              <a:buFont typeface="Raleway"/>
              <a:buChar char="●"/>
            </a:pPr>
            <a:r>
              <a:rPr b="1" lang="en" sz="1400">
                <a:solidFill>
                  <a:schemeClr val="dk1"/>
                </a:solidFill>
                <a:latin typeface="Raleway"/>
                <a:ea typeface="Raleway"/>
                <a:cs typeface="Raleway"/>
                <a:sym typeface="Raleway"/>
              </a:rPr>
              <a:t>Separating Fastballs from Non-Fastballs and running a parallel job to cluster both subsets had the highest lift in model performance compared to other methods attempted.</a:t>
            </a:r>
            <a:endParaRPr b="1" sz="1400">
              <a:solidFill>
                <a:schemeClr val="dk1"/>
              </a:solidFill>
              <a:latin typeface="Raleway"/>
              <a:ea typeface="Raleway"/>
              <a:cs typeface="Raleway"/>
              <a:sym typeface="Raleway"/>
            </a:endParaRPr>
          </a:p>
          <a:p>
            <a:pPr indent="-317500" lvl="0" marL="457200" rtl="0" algn="l">
              <a:lnSpc>
                <a:spcPct val="100000"/>
              </a:lnSpc>
              <a:spcBef>
                <a:spcPts val="0"/>
              </a:spcBef>
              <a:spcAft>
                <a:spcPts val="0"/>
              </a:spcAft>
              <a:buClr>
                <a:schemeClr val="dk1"/>
              </a:buClr>
              <a:buSzPts val="1400"/>
              <a:buFont typeface="Raleway"/>
              <a:buChar char="●"/>
            </a:pPr>
            <a:r>
              <a:rPr b="1" lang="en" sz="1400">
                <a:solidFill>
                  <a:schemeClr val="dk1"/>
                </a:solidFill>
                <a:latin typeface="Raleway"/>
                <a:ea typeface="Raleway"/>
                <a:cs typeface="Raleway"/>
                <a:sym typeface="Raleway"/>
              </a:rPr>
              <a:t>Using PAM in conjunction with HDbscan to separate out the pitches, either fb or non-fb, produced better results.</a:t>
            </a:r>
            <a:endParaRPr b="1" sz="1400">
              <a:solidFill>
                <a:schemeClr val="dk1"/>
              </a:solidFill>
              <a:latin typeface="Raleway"/>
              <a:ea typeface="Raleway"/>
              <a:cs typeface="Raleway"/>
              <a:sym typeface="Raleway"/>
            </a:endParaRPr>
          </a:p>
          <a:p>
            <a:pPr indent="-317500" lvl="0" marL="457200" rtl="0" algn="l">
              <a:lnSpc>
                <a:spcPct val="100000"/>
              </a:lnSpc>
              <a:spcBef>
                <a:spcPts val="0"/>
              </a:spcBef>
              <a:spcAft>
                <a:spcPts val="0"/>
              </a:spcAft>
              <a:buClr>
                <a:schemeClr val="dk1"/>
              </a:buClr>
              <a:buSzPts val="1400"/>
              <a:buFont typeface="Raleway"/>
              <a:buChar char="●"/>
            </a:pPr>
            <a:r>
              <a:rPr b="1" lang="en" sz="1400">
                <a:solidFill>
                  <a:schemeClr val="dk1"/>
                </a:solidFill>
                <a:latin typeface="Raleway"/>
                <a:ea typeface="Raleway"/>
                <a:cs typeface="Raleway"/>
                <a:sym typeface="Raleway"/>
              </a:rPr>
              <a:t>There was some degree of difficulty identifying a solution to differentiate between multiple types of fastballs, two seam, four seam, etc. thrown by an individual pitcher.  It is also hard to differentiate the clusters with the human eye.  We were able to use a combination method of a logical rule and Hdbscan to get an accuracy of 89-98% that a pitcher throws multiple types of fastballs.</a:t>
            </a:r>
            <a:endParaRPr b="1" sz="1400">
              <a:solidFill>
                <a:schemeClr val="dk1"/>
              </a:solidFill>
              <a:latin typeface="Raleway"/>
              <a:ea typeface="Raleway"/>
              <a:cs typeface="Raleway"/>
              <a:sym typeface="Raleway"/>
            </a:endParaRPr>
          </a:p>
          <a:p>
            <a:pPr indent="-317500" lvl="0" marL="457200" rtl="0" algn="l">
              <a:lnSpc>
                <a:spcPct val="100000"/>
              </a:lnSpc>
              <a:spcBef>
                <a:spcPts val="0"/>
              </a:spcBef>
              <a:spcAft>
                <a:spcPts val="0"/>
              </a:spcAft>
              <a:buClr>
                <a:schemeClr val="dk1"/>
              </a:buClr>
              <a:buSzPts val="1400"/>
              <a:buFont typeface="Raleway"/>
              <a:buChar char="●"/>
            </a:pPr>
            <a:r>
              <a:rPr b="1" lang="en" sz="1400">
                <a:solidFill>
                  <a:schemeClr val="dk1"/>
                </a:solidFill>
                <a:latin typeface="Raleway"/>
                <a:ea typeface="Raleway"/>
                <a:cs typeface="Raleway"/>
                <a:sym typeface="Raleway"/>
              </a:rPr>
              <a:t>Although the approach wasn’t used, normalizing the handedness of the pitcher didn’t have a measurable impact on the analysis results.   </a:t>
            </a:r>
            <a:endParaRPr b="1" sz="1400">
              <a:solidFill>
                <a:schemeClr val="dk1"/>
              </a:solidFill>
              <a:latin typeface="Raleway"/>
              <a:ea typeface="Raleway"/>
              <a:cs typeface="Raleway"/>
              <a:sym typeface="Raleway"/>
            </a:endParaRPr>
          </a:p>
          <a:p>
            <a:pPr indent="-317500" lvl="0" marL="457200" rtl="0" algn="l">
              <a:lnSpc>
                <a:spcPct val="100000"/>
              </a:lnSpc>
              <a:spcBef>
                <a:spcPts val="0"/>
              </a:spcBef>
              <a:spcAft>
                <a:spcPts val="0"/>
              </a:spcAft>
              <a:buClr>
                <a:schemeClr val="dk1"/>
              </a:buClr>
              <a:buSzPts val="1400"/>
              <a:buFont typeface="Raleway"/>
              <a:buChar char="●"/>
            </a:pPr>
            <a:r>
              <a:rPr b="1" lang="en" sz="1400">
                <a:solidFill>
                  <a:schemeClr val="dk1"/>
                </a:solidFill>
                <a:latin typeface="Raleway"/>
                <a:ea typeface="Raleway"/>
                <a:cs typeface="Raleway"/>
                <a:sym typeface="Raleway"/>
              </a:rPr>
              <a:t>After Fastball and Non-Fastball splitting,  pitches in both categories requires additional logical rules to confirm whether it is a single-split or multi-split in their corresponding category. </a:t>
            </a:r>
            <a:endParaRPr b="1" sz="1400">
              <a:solidFill>
                <a:schemeClr val="dk1"/>
              </a:solidFill>
              <a:latin typeface="Raleway"/>
              <a:ea typeface="Raleway"/>
              <a:cs typeface="Raleway"/>
              <a:sym typeface="Raleway"/>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81" name="Shape 181"/>
        <p:cNvGrpSpPr/>
        <p:nvPr/>
      </p:nvGrpSpPr>
      <p:grpSpPr>
        <a:xfrm>
          <a:off x="0" y="0"/>
          <a:ext cx="0" cy="0"/>
          <a:chOff x="0" y="0"/>
          <a:chExt cx="0" cy="0"/>
        </a:xfrm>
      </p:grpSpPr>
      <p:sp>
        <p:nvSpPr>
          <p:cNvPr id="182" name="Google Shape;182;p30"/>
          <p:cNvSpPr txBox="1"/>
          <p:nvPr>
            <p:ph type="title"/>
          </p:nvPr>
        </p:nvSpPr>
        <p:spPr>
          <a:xfrm>
            <a:off x="311700" y="22854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600">
                <a:solidFill>
                  <a:srgbClr val="FFFFFF"/>
                </a:solidFill>
                <a:latin typeface="Raleway"/>
                <a:ea typeface="Raleway"/>
                <a:cs typeface="Raleway"/>
                <a:sym typeface="Raleway"/>
              </a:rPr>
              <a:t>Appendix</a:t>
            </a:r>
            <a:endParaRPr b="1" sz="3600">
              <a:solidFill>
                <a:srgbClr val="FFFFFF"/>
              </a:solidFill>
              <a:latin typeface="Raleway"/>
              <a:ea typeface="Raleway"/>
              <a:cs typeface="Raleway"/>
              <a:sym typeface="Raleway"/>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6" name="Shape 186"/>
        <p:cNvGrpSpPr/>
        <p:nvPr/>
      </p:nvGrpSpPr>
      <p:grpSpPr>
        <a:xfrm>
          <a:off x="0" y="0"/>
          <a:ext cx="0" cy="0"/>
          <a:chOff x="0" y="0"/>
          <a:chExt cx="0" cy="0"/>
        </a:xfrm>
      </p:grpSpPr>
      <p:sp>
        <p:nvSpPr>
          <p:cNvPr id="187" name="Google Shape;187;p31"/>
          <p:cNvSpPr txBox="1"/>
          <p:nvPr>
            <p:ph type="title"/>
          </p:nvPr>
        </p:nvSpPr>
        <p:spPr>
          <a:xfrm>
            <a:off x="311700" y="445025"/>
            <a:ext cx="8520600" cy="1011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Raleway"/>
                <a:ea typeface="Raleway"/>
                <a:cs typeface="Raleway"/>
                <a:sym typeface="Raleway"/>
              </a:rPr>
              <a:t>Mean Shift</a:t>
            </a:r>
            <a:endParaRPr b="1">
              <a:latin typeface="Raleway"/>
              <a:ea typeface="Raleway"/>
              <a:cs typeface="Raleway"/>
              <a:sym typeface="Raleway"/>
            </a:endParaRPr>
          </a:p>
        </p:txBody>
      </p:sp>
      <p:sp>
        <p:nvSpPr>
          <p:cNvPr id="188" name="Google Shape;188;p31"/>
          <p:cNvSpPr txBox="1"/>
          <p:nvPr>
            <p:ph idx="1" type="body"/>
          </p:nvPr>
        </p:nvSpPr>
        <p:spPr>
          <a:xfrm>
            <a:off x="311700" y="1920250"/>
            <a:ext cx="6541500" cy="29928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434343"/>
              </a:buClr>
              <a:buSzPts val="1800"/>
              <a:buChar char="●"/>
            </a:pPr>
            <a:r>
              <a:rPr b="1" lang="en">
                <a:solidFill>
                  <a:srgbClr val="434343"/>
                </a:solidFill>
              </a:rPr>
              <a:t>Algorithm relies on “Basins of Attraction” to identify various maxima, in this case cluster centroids.</a:t>
            </a:r>
            <a:endParaRPr b="1">
              <a:solidFill>
                <a:srgbClr val="434343"/>
              </a:solidFill>
            </a:endParaRPr>
          </a:p>
          <a:p>
            <a:pPr indent="-342900" lvl="0" marL="457200" rtl="0" algn="l">
              <a:spcBef>
                <a:spcPts val="0"/>
              </a:spcBef>
              <a:spcAft>
                <a:spcPts val="0"/>
              </a:spcAft>
              <a:buClr>
                <a:srgbClr val="434343"/>
              </a:buClr>
              <a:buSzPts val="1800"/>
              <a:buChar char="●"/>
            </a:pPr>
            <a:r>
              <a:rPr b="1" lang="en">
                <a:solidFill>
                  <a:srgbClr val="434343"/>
                </a:solidFill>
              </a:rPr>
              <a:t>Efficient with clustering abnormal shapes (non-ellipsoid)</a:t>
            </a:r>
            <a:endParaRPr b="1">
              <a:solidFill>
                <a:srgbClr val="434343"/>
              </a:solidFill>
            </a:endParaRPr>
          </a:p>
          <a:p>
            <a:pPr indent="0" lvl="0" marL="0" rtl="0" algn="l">
              <a:spcBef>
                <a:spcPts val="1600"/>
              </a:spcBef>
              <a:spcAft>
                <a:spcPts val="0"/>
              </a:spcAft>
              <a:buNone/>
            </a:pPr>
            <a:r>
              <a:t/>
            </a:r>
            <a:endParaRPr b="1">
              <a:solidFill>
                <a:srgbClr val="434343"/>
              </a:solidFill>
            </a:endParaRPr>
          </a:p>
          <a:p>
            <a:pPr indent="-342900" lvl="0" marL="457200" rtl="0" algn="l">
              <a:spcBef>
                <a:spcPts val="1600"/>
              </a:spcBef>
              <a:spcAft>
                <a:spcPts val="0"/>
              </a:spcAft>
              <a:buClr>
                <a:srgbClr val="434343"/>
              </a:buClr>
              <a:buSzPts val="1800"/>
              <a:buChar char="●"/>
            </a:pPr>
            <a:r>
              <a:rPr b="1" lang="en">
                <a:solidFill>
                  <a:srgbClr val="434343"/>
                </a:solidFill>
              </a:rPr>
              <a:t>Highly iterative algorithm, will slow total process time</a:t>
            </a:r>
            <a:endParaRPr b="1">
              <a:solidFill>
                <a:srgbClr val="434343"/>
              </a:solidFill>
            </a:endParaRPr>
          </a:p>
          <a:p>
            <a:pPr indent="-342900" lvl="0" marL="457200" rtl="0" algn="l">
              <a:spcBef>
                <a:spcPts val="0"/>
              </a:spcBef>
              <a:spcAft>
                <a:spcPts val="0"/>
              </a:spcAft>
              <a:buClr>
                <a:srgbClr val="434343"/>
              </a:buClr>
              <a:buSzPts val="1800"/>
              <a:buChar char="●"/>
            </a:pPr>
            <a:r>
              <a:rPr b="1" lang="en">
                <a:solidFill>
                  <a:srgbClr val="434343"/>
                </a:solidFill>
              </a:rPr>
              <a:t>May misclassify outliers into incorrect clusters rather than treating them as such</a:t>
            </a:r>
            <a:endParaRPr b="1">
              <a:solidFill>
                <a:srgbClr val="434343"/>
              </a:solidFill>
            </a:endParaRPr>
          </a:p>
          <a:p>
            <a:pPr indent="0" lvl="0" marL="0" rtl="0" algn="l">
              <a:spcBef>
                <a:spcPts val="1600"/>
              </a:spcBef>
              <a:spcAft>
                <a:spcPts val="1600"/>
              </a:spcAft>
              <a:buNone/>
            </a:pPr>
            <a:r>
              <a:t/>
            </a:r>
            <a:endParaRPr b="1">
              <a:solidFill>
                <a:srgbClr val="434343"/>
              </a:solidFill>
            </a:endParaRPr>
          </a:p>
        </p:txBody>
      </p:sp>
      <p:sp>
        <p:nvSpPr>
          <p:cNvPr id="189" name="Google Shape;189;p31"/>
          <p:cNvSpPr txBox="1"/>
          <p:nvPr/>
        </p:nvSpPr>
        <p:spPr>
          <a:xfrm>
            <a:off x="7243775" y="2346925"/>
            <a:ext cx="1474500" cy="344100"/>
          </a:xfrm>
          <a:prstGeom prst="rect">
            <a:avLst/>
          </a:prstGeom>
          <a:solidFill>
            <a:srgbClr val="674EA7"/>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lt1"/>
                </a:solidFill>
                <a:latin typeface="Raleway"/>
                <a:ea typeface="Raleway"/>
                <a:cs typeface="Raleway"/>
                <a:sym typeface="Raleway"/>
              </a:rPr>
              <a:t>Good Clustering</a:t>
            </a:r>
            <a:endParaRPr b="1" sz="1200">
              <a:solidFill>
                <a:schemeClr val="lt1"/>
              </a:solidFill>
              <a:latin typeface="Raleway"/>
              <a:ea typeface="Raleway"/>
              <a:cs typeface="Raleway"/>
              <a:sym typeface="Raleway"/>
            </a:endParaRPr>
          </a:p>
        </p:txBody>
      </p:sp>
      <p:sp>
        <p:nvSpPr>
          <p:cNvPr id="190" name="Google Shape;190;p31"/>
          <p:cNvSpPr txBox="1"/>
          <p:nvPr/>
        </p:nvSpPr>
        <p:spPr>
          <a:xfrm>
            <a:off x="7243787" y="4568975"/>
            <a:ext cx="1474500" cy="344100"/>
          </a:xfrm>
          <a:prstGeom prst="rect">
            <a:avLst/>
          </a:prstGeom>
          <a:solidFill>
            <a:srgbClr val="674EA7"/>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lt1"/>
                </a:solidFill>
                <a:latin typeface="Raleway"/>
                <a:ea typeface="Raleway"/>
                <a:cs typeface="Raleway"/>
                <a:sym typeface="Raleway"/>
              </a:rPr>
              <a:t>Poor Clustering</a:t>
            </a:r>
            <a:endParaRPr b="1" sz="1200">
              <a:solidFill>
                <a:schemeClr val="lt1"/>
              </a:solidFill>
              <a:latin typeface="Raleway"/>
              <a:ea typeface="Raleway"/>
              <a:cs typeface="Raleway"/>
              <a:sym typeface="Raleway"/>
            </a:endParaRPr>
          </a:p>
        </p:txBody>
      </p:sp>
      <p:pic>
        <p:nvPicPr>
          <p:cNvPr id="191" name="Google Shape;191;p31"/>
          <p:cNvPicPr preferRelativeResize="0"/>
          <p:nvPr/>
        </p:nvPicPr>
        <p:blipFill>
          <a:blip r:embed="rId3">
            <a:alphaModFix/>
          </a:blip>
          <a:stretch>
            <a:fillRect/>
          </a:stretch>
        </p:blipFill>
        <p:spPr>
          <a:xfrm>
            <a:off x="6991937" y="712225"/>
            <a:ext cx="1978179" cy="1595600"/>
          </a:xfrm>
          <a:prstGeom prst="rect">
            <a:avLst/>
          </a:prstGeom>
          <a:noFill/>
          <a:ln>
            <a:noFill/>
          </a:ln>
        </p:spPr>
      </p:pic>
      <p:pic>
        <p:nvPicPr>
          <p:cNvPr id="192" name="Google Shape;192;p31"/>
          <p:cNvPicPr preferRelativeResize="0"/>
          <p:nvPr/>
        </p:nvPicPr>
        <p:blipFill>
          <a:blip r:embed="rId4">
            <a:alphaModFix/>
          </a:blip>
          <a:stretch>
            <a:fillRect/>
          </a:stretch>
        </p:blipFill>
        <p:spPr>
          <a:xfrm>
            <a:off x="6951500" y="2870300"/>
            <a:ext cx="2059055" cy="1595612"/>
          </a:xfrm>
          <a:prstGeom prst="rect">
            <a:avLst/>
          </a:prstGeom>
          <a:noFill/>
          <a:ln>
            <a:noFill/>
          </a:ln>
        </p:spPr>
      </p:pic>
      <p:sp>
        <p:nvSpPr>
          <p:cNvPr id="193" name="Google Shape;193;p31"/>
          <p:cNvSpPr txBox="1"/>
          <p:nvPr/>
        </p:nvSpPr>
        <p:spPr>
          <a:xfrm>
            <a:off x="490600" y="1350238"/>
            <a:ext cx="4221000" cy="570000"/>
          </a:xfrm>
          <a:prstGeom prst="rect">
            <a:avLst/>
          </a:prstGeom>
          <a:solidFill>
            <a:srgbClr val="4FA7AB"/>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b="1" lang="en" sz="2400">
                <a:solidFill>
                  <a:schemeClr val="lt1"/>
                </a:solidFill>
                <a:latin typeface="Raleway"/>
                <a:ea typeface="Raleway"/>
                <a:cs typeface="Raleway"/>
                <a:sym typeface="Raleway"/>
              </a:rPr>
              <a:t>Algorithm Pros</a:t>
            </a:r>
            <a:endParaRPr b="1" sz="2400">
              <a:solidFill>
                <a:schemeClr val="lt1"/>
              </a:solidFill>
              <a:latin typeface="Raleway"/>
              <a:ea typeface="Raleway"/>
              <a:cs typeface="Raleway"/>
              <a:sym typeface="Raleway"/>
            </a:endParaRPr>
          </a:p>
        </p:txBody>
      </p:sp>
      <p:sp>
        <p:nvSpPr>
          <p:cNvPr id="194" name="Google Shape;194;p31"/>
          <p:cNvSpPr txBox="1"/>
          <p:nvPr/>
        </p:nvSpPr>
        <p:spPr>
          <a:xfrm>
            <a:off x="490600" y="3322295"/>
            <a:ext cx="4221000" cy="570000"/>
          </a:xfrm>
          <a:prstGeom prst="rect">
            <a:avLst/>
          </a:prstGeom>
          <a:solidFill>
            <a:srgbClr val="99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b="1" lang="en" sz="2400">
                <a:solidFill>
                  <a:schemeClr val="lt1"/>
                </a:solidFill>
                <a:latin typeface="Raleway"/>
                <a:ea typeface="Raleway"/>
                <a:cs typeface="Raleway"/>
                <a:sym typeface="Raleway"/>
              </a:rPr>
              <a:t>Algorithm Cons</a:t>
            </a:r>
            <a:endParaRPr b="1" sz="2400">
              <a:solidFill>
                <a:schemeClr val="lt1"/>
              </a:solidFill>
              <a:latin typeface="Raleway"/>
              <a:ea typeface="Raleway"/>
              <a:cs typeface="Raleway"/>
              <a:sym typeface="Raleway"/>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 name="Shape 59"/>
        <p:cNvGrpSpPr/>
        <p:nvPr/>
      </p:nvGrpSpPr>
      <p:grpSpPr>
        <a:xfrm>
          <a:off x="0" y="0"/>
          <a:ext cx="0" cy="0"/>
          <a:chOff x="0" y="0"/>
          <a:chExt cx="0" cy="0"/>
        </a:xfrm>
      </p:grpSpPr>
      <p:sp>
        <p:nvSpPr>
          <p:cNvPr id="60" name="Google Shape;60;p14"/>
          <p:cNvSpPr txBox="1"/>
          <p:nvPr>
            <p:ph type="title"/>
          </p:nvPr>
        </p:nvSpPr>
        <p:spPr>
          <a:xfrm>
            <a:off x="886500" y="2139700"/>
            <a:ext cx="25623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000000"/>
                </a:solidFill>
                <a:latin typeface="Raleway"/>
                <a:ea typeface="Raleway"/>
                <a:cs typeface="Raleway"/>
                <a:sym typeface="Raleway"/>
              </a:rPr>
              <a:t>Agenda</a:t>
            </a:r>
            <a:endParaRPr sz="3600">
              <a:solidFill>
                <a:srgbClr val="000000"/>
              </a:solidFill>
              <a:latin typeface="Raleway"/>
              <a:ea typeface="Raleway"/>
              <a:cs typeface="Raleway"/>
              <a:sym typeface="Raleway"/>
            </a:endParaRPr>
          </a:p>
        </p:txBody>
      </p:sp>
      <p:sp>
        <p:nvSpPr>
          <p:cNvPr id="61" name="Google Shape;61;p14"/>
          <p:cNvSpPr txBox="1"/>
          <p:nvPr>
            <p:ph idx="1" type="body"/>
          </p:nvPr>
        </p:nvSpPr>
        <p:spPr>
          <a:xfrm>
            <a:off x="4757000" y="1762075"/>
            <a:ext cx="4075200" cy="18819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000000"/>
              </a:buClr>
              <a:buSzPts val="1800"/>
              <a:buFont typeface="Raleway"/>
              <a:buChar char="●"/>
            </a:pPr>
            <a:r>
              <a:rPr b="1" lang="en">
                <a:solidFill>
                  <a:srgbClr val="000000"/>
                </a:solidFill>
                <a:latin typeface="Raleway"/>
                <a:ea typeface="Raleway"/>
                <a:cs typeface="Raleway"/>
                <a:sym typeface="Raleway"/>
              </a:rPr>
              <a:t>Recap and Update</a:t>
            </a:r>
            <a:endParaRPr b="1">
              <a:solidFill>
                <a:srgbClr val="000000"/>
              </a:solidFill>
              <a:latin typeface="Raleway"/>
              <a:ea typeface="Raleway"/>
              <a:cs typeface="Raleway"/>
              <a:sym typeface="Raleway"/>
            </a:endParaRPr>
          </a:p>
          <a:p>
            <a:pPr indent="-342900" lvl="0" marL="457200" rtl="0" algn="l">
              <a:spcBef>
                <a:spcPts val="0"/>
              </a:spcBef>
              <a:spcAft>
                <a:spcPts val="0"/>
              </a:spcAft>
              <a:buClr>
                <a:srgbClr val="000000"/>
              </a:buClr>
              <a:buSzPts val="1800"/>
              <a:buFont typeface="Raleway"/>
              <a:buChar char="●"/>
            </a:pPr>
            <a:r>
              <a:rPr b="1" lang="en">
                <a:solidFill>
                  <a:schemeClr val="dk1"/>
                </a:solidFill>
                <a:latin typeface="Raleway"/>
                <a:ea typeface="Raleway"/>
                <a:cs typeface="Raleway"/>
                <a:sym typeface="Raleway"/>
              </a:rPr>
              <a:t>Final Methodology</a:t>
            </a:r>
            <a:endParaRPr b="1">
              <a:solidFill>
                <a:srgbClr val="000000"/>
              </a:solidFill>
              <a:latin typeface="Raleway"/>
              <a:ea typeface="Raleway"/>
              <a:cs typeface="Raleway"/>
              <a:sym typeface="Raleway"/>
            </a:endParaRPr>
          </a:p>
          <a:p>
            <a:pPr indent="-342900" lvl="0" marL="457200" rtl="0" algn="l">
              <a:spcBef>
                <a:spcPts val="0"/>
              </a:spcBef>
              <a:spcAft>
                <a:spcPts val="0"/>
              </a:spcAft>
              <a:buClr>
                <a:srgbClr val="000000"/>
              </a:buClr>
              <a:buSzPts val="1800"/>
              <a:buFont typeface="Raleway"/>
              <a:buChar char="●"/>
            </a:pPr>
            <a:r>
              <a:rPr b="1" lang="en">
                <a:solidFill>
                  <a:srgbClr val="000000"/>
                </a:solidFill>
                <a:latin typeface="Raleway"/>
                <a:ea typeface="Raleway"/>
                <a:cs typeface="Raleway"/>
                <a:sym typeface="Raleway"/>
              </a:rPr>
              <a:t>Model Performance</a:t>
            </a:r>
            <a:endParaRPr b="1">
              <a:solidFill>
                <a:srgbClr val="000000"/>
              </a:solidFill>
              <a:latin typeface="Raleway"/>
              <a:ea typeface="Raleway"/>
              <a:cs typeface="Raleway"/>
              <a:sym typeface="Raleway"/>
            </a:endParaRPr>
          </a:p>
          <a:p>
            <a:pPr indent="-342900" lvl="0" marL="457200" rtl="0" algn="l">
              <a:spcBef>
                <a:spcPts val="0"/>
              </a:spcBef>
              <a:spcAft>
                <a:spcPts val="0"/>
              </a:spcAft>
              <a:buClr>
                <a:srgbClr val="000000"/>
              </a:buClr>
              <a:buSzPts val="1800"/>
              <a:buFont typeface="Raleway"/>
              <a:buChar char="●"/>
            </a:pPr>
            <a:r>
              <a:rPr b="1" lang="en">
                <a:solidFill>
                  <a:srgbClr val="000000"/>
                </a:solidFill>
                <a:latin typeface="Raleway"/>
                <a:ea typeface="Raleway"/>
                <a:cs typeface="Raleway"/>
                <a:sym typeface="Raleway"/>
              </a:rPr>
              <a:t>Results</a:t>
            </a:r>
            <a:endParaRPr b="1">
              <a:solidFill>
                <a:srgbClr val="000000"/>
              </a:solidFill>
              <a:latin typeface="Raleway"/>
              <a:ea typeface="Raleway"/>
              <a:cs typeface="Raleway"/>
              <a:sym typeface="Raleway"/>
            </a:endParaRPr>
          </a:p>
          <a:p>
            <a:pPr indent="-342900" lvl="0" marL="457200" rtl="0" algn="l">
              <a:spcBef>
                <a:spcPts val="0"/>
              </a:spcBef>
              <a:spcAft>
                <a:spcPts val="0"/>
              </a:spcAft>
              <a:buClr>
                <a:srgbClr val="000000"/>
              </a:buClr>
              <a:buSzPts val="1800"/>
              <a:buFont typeface="Raleway"/>
              <a:buChar char="●"/>
            </a:pPr>
            <a:r>
              <a:rPr b="1" lang="en">
                <a:solidFill>
                  <a:srgbClr val="000000"/>
                </a:solidFill>
                <a:latin typeface="Raleway"/>
                <a:ea typeface="Raleway"/>
                <a:cs typeface="Raleway"/>
                <a:sym typeface="Raleway"/>
              </a:rPr>
              <a:t>Appendix</a:t>
            </a:r>
            <a:endParaRPr b="1">
              <a:solidFill>
                <a:srgbClr val="000000"/>
              </a:solidFill>
              <a:latin typeface="Raleway"/>
              <a:ea typeface="Raleway"/>
              <a:cs typeface="Raleway"/>
              <a:sym typeface="Raleway"/>
            </a:endParaRPr>
          </a:p>
        </p:txBody>
      </p:sp>
      <p:cxnSp>
        <p:nvCxnSpPr>
          <p:cNvPr id="62" name="Google Shape;62;p14"/>
          <p:cNvCxnSpPr/>
          <p:nvPr/>
        </p:nvCxnSpPr>
        <p:spPr>
          <a:xfrm>
            <a:off x="3899726" y="1148125"/>
            <a:ext cx="24233" cy="3668400"/>
          </a:xfrm>
          <a:prstGeom prst="straightConnector1">
            <a:avLst/>
          </a:prstGeom>
          <a:noFill/>
          <a:ln cap="flat" cmpd="sng" w="28575">
            <a:solidFill>
              <a:srgbClr val="4FA7AB"/>
            </a:solidFill>
            <a:prstDash val="solid"/>
            <a:round/>
            <a:headEnd len="med" w="med" type="none"/>
            <a:tailEnd len="med" w="med" type="none"/>
          </a:ln>
        </p:spPr>
      </p:cxnSp>
      <p:cxnSp>
        <p:nvCxnSpPr>
          <p:cNvPr id="63" name="Google Shape;63;p14"/>
          <p:cNvCxnSpPr/>
          <p:nvPr/>
        </p:nvCxnSpPr>
        <p:spPr>
          <a:xfrm>
            <a:off x="4093806" y="911749"/>
            <a:ext cx="24233" cy="3706500"/>
          </a:xfrm>
          <a:prstGeom prst="straightConnector1">
            <a:avLst/>
          </a:prstGeom>
          <a:noFill/>
          <a:ln cap="flat" cmpd="sng" w="28575">
            <a:solidFill>
              <a:srgbClr val="A64D79"/>
            </a:solidFill>
            <a:prstDash val="solid"/>
            <a:round/>
            <a:headEnd len="med" w="med" type="none"/>
            <a:tailEnd len="med" w="med" type="none"/>
          </a:ln>
        </p:spPr>
      </p:cxnSp>
      <p:cxnSp>
        <p:nvCxnSpPr>
          <p:cNvPr id="64" name="Google Shape;64;p14"/>
          <p:cNvCxnSpPr/>
          <p:nvPr/>
        </p:nvCxnSpPr>
        <p:spPr>
          <a:xfrm flipH="1">
            <a:off x="4299834" y="692250"/>
            <a:ext cx="6242" cy="3628800"/>
          </a:xfrm>
          <a:prstGeom prst="straightConnector1">
            <a:avLst/>
          </a:prstGeom>
          <a:noFill/>
          <a:ln cap="flat" cmpd="sng" w="28575">
            <a:solidFill>
              <a:srgbClr val="CC0000"/>
            </a:solidFill>
            <a:prstDash val="solid"/>
            <a:round/>
            <a:headEnd len="med" w="med" type="none"/>
            <a:tailEnd len="med" w="med" type="none"/>
          </a:ln>
        </p:spPr>
      </p:cxn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8" name="Shape 198"/>
        <p:cNvGrpSpPr/>
        <p:nvPr/>
      </p:nvGrpSpPr>
      <p:grpSpPr>
        <a:xfrm>
          <a:off x="0" y="0"/>
          <a:ext cx="0" cy="0"/>
          <a:chOff x="0" y="0"/>
          <a:chExt cx="0" cy="0"/>
        </a:xfrm>
      </p:grpSpPr>
      <p:sp>
        <p:nvSpPr>
          <p:cNvPr id="199" name="Google Shape;199;p32"/>
          <p:cNvSpPr txBox="1"/>
          <p:nvPr>
            <p:ph type="title"/>
          </p:nvPr>
        </p:nvSpPr>
        <p:spPr>
          <a:xfrm>
            <a:off x="311700" y="445025"/>
            <a:ext cx="8520600" cy="1011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Raleway"/>
                <a:ea typeface="Raleway"/>
                <a:cs typeface="Raleway"/>
                <a:sym typeface="Raleway"/>
              </a:rPr>
              <a:t>K-Means</a:t>
            </a:r>
            <a:endParaRPr b="1">
              <a:latin typeface="Raleway"/>
              <a:ea typeface="Raleway"/>
              <a:cs typeface="Raleway"/>
              <a:sym typeface="Raleway"/>
            </a:endParaRPr>
          </a:p>
        </p:txBody>
      </p:sp>
      <p:sp>
        <p:nvSpPr>
          <p:cNvPr id="200" name="Google Shape;200;p32"/>
          <p:cNvSpPr txBox="1"/>
          <p:nvPr>
            <p:ph idx="1" type="body"/>
          </p:nvPr>
        </p:nvSpPr>
        <p:spPr>
          <a:xfrm>
            <a:off x="373575" y="2044325"/>
            <a:ext cx="6039300" cy="30993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434343"/>
              </a:buClr>
              <a:buSzPts val="1800"/>
              <a:buChar char="●"/>
            </a:pPr>
            <a:r>
              <a:rPr b="1" lang="en">
                <a:solidFill>
                  <a:srgbClr val="434343"/>
                </a:solidFill>
              </a:rPr>
              <a:t>Simple to use, easy to </a:t>
            </a:r>
            <a:r>
              <a:rPr b="1" lang="en">
                <a:solidFill>
                  <a:srgbClr val="434343"/>
                </a:solidFill>
              </a:rPr>
              <a:t>interpret results</a:t>
            </a:r>
            <a:endParaRPr b="1">
              <a:solidFill>
                <a:srgbClr val="434343"/>
              </a:solidFill>
            </a:endParaRPr>
          </a:p>
          <a:p>
            <a:pPr indent="-342900" lvl="0" marL="457200" rtl="0" algn="l">
              <a:spcBef>
                <a:spcPts val="0"/>
              </a:spcBef>
              <a:spcAft>
                <a:spcPts val="0"/>
              </a:spcAft>
              <a:buClr>
                <a:srgbClr val="434343"/>
              </a:buClr>
              <a:buSzPts val="1800"/>
              <a:buChar char="●"/>
            </a:pPr>
            <a:r>
              <a:rPr b="1" lang="en">
                <a:solidFill>
                  <a:srgbClr val="434343"/>
                </a:solidFill>
              </a:rPr>
              <a:t>Wide spread use</a:t>
            </a:r>
            <a:r>
              <a:rPr b="1" lang="en">
                <a:solidFill>
                  <a:srgbClr val="434343"/>
                </a:solidFill>
              </a:rPr>
              <a:t> </a:t>
            </a:r>
            <a:endParaRPr b="1">
              <a:solidFill>
                <a:srgbClr val="434343"/>
              </a:solidFill>
            </a:endParaRPr>
          </a:p>
          <a:p>
            <a:pPr indent="-342900" lvl="0" marL="457200" rtl="0" algn="l">
              <a:spcBef>
                <a:spcPts val="0"/>
              </a:spcBef>
              <a:spcAft>
                <a:spcPts val="0"/>
              </a:spcAft>
              <a:buClr>
                <a:srgbClr val="434343"/>
              </a:buClr>
              <a:buSzPts val="1800"/>
              <a:buChar char="●"/>
            </a:pPr>
            <a:r>
              <a:rPr b="1" lang="en">
                <a:solidFill>
                  <a:srgbClr val="434343"/>
                </a:solidFill>
              </a:rPr>
              <a:t>Excellent for partitioning obvious clusters, such as </a:t>
            </a:r>
            <a:r>
              <a:rPr b="1" lang="en">
                <a:solidFill>
                  <a:srgbClr val="741B47"/>
                </a:solidFill>
              </a:rPr>
              <a:t>fastball pitches</a:t>
            </a:r>
            <a:endParaRPr b="1">
              <a:solidFill>
                <a:srgbClr val="741B47"/>
              </a:solidFill>
            </a:endParaRPr>
          </a:p>
          <a:p>
            <a:pPr indent="0" lvl="0" marL="457200" rtl="0" algn="l">
              <a:spcBef>
                <a:spcPts val="1600"/>
              </a:spcBef>
              <a:spcAft>
                <a:spcPts val="0"/>
              </a:spcAft>
              <a:buNone/>
            </a:pPr>
            <a:r>
              <a:t/>
            </a:r>
            <a:endParaRPr b="1">
              <a:solidFill>
                <a:srgbClr val="434343"/>
              </a:solidFill>
            </a:endParaRPr>
          </a:p>
          <a:p>
            <a:pPr indent="-342900" lvl="0" marL="457200" rtl="0" algn="l">
              <a:spcBef>
                <a:spcPts val="1600"/>
              </a:spcBef>
              <a:spcAft>
                <a:spcPts val="0"/>
              </a:spcAft>
              <a:buClr>
                <a:srgbClr val="990000"/>
              </a:buClr>
              <a:buSzPts val="1800"/>
              <a:buChar char="●"/>
            </a:pPr>
            <a:r>
              <a:rPr b="1" lang="en">
                <a:solidFill>
                  <a:srgbClr val="990000"/>
                </a:solidFill>
              </a:rPr>
              <a:t>Input parameter is our desired model output</a:t>
            </a:r>
            <a:endParaRPr b="1">
              <a:solidFill>
                <a:srgbClr val="990000"/>
              </a:solidFill>
            </a:endParaRPr>
          </a:p>
          <a:p>
            <a:pPr indent="-342900" lvl="0" marL="457200" rtl="0" algn="l">
              <a:spcBef>
                <a:spcPts val="0"/>
              </a:spcBef>
              <a:spcAft>
                <a:spcPts val="0"/>
              </a:spcAft>
              <a:buClr>
                <a:srgbClr val="434343"/>
              </a:buClr>
              <a:buSzPts val="1800"/>
              <a:buChar char="●"/>
            </a:pPr>
            <a:r>
              <a:rPr b="1" lang="en">
                <a:solidFill>
                  <a:srgbClr val="434343"/>
                </a:solidFill>
              </a:rPr>
              <a:t>Inefficient with clustering abnormal shapes (non </a:t>
            </a:r>
            <a:r>
              <a:rPr b="1" lang="en">
                <a:solidFill>
                  <a:srgbClr val="434343"/>
                </a:solidFill>
              </a:rPr>
              <a:t>ellipsoid</a:t>
            </a:r>
            <a:r>
              <a:rPr b="1" lang="en">
                <a:solidFill>
                  <a:srgbClr val="434343"/>
                </a:solidFill>
              </a:rPr>
              <a:t>)</a:t>
            </a:r>
            <a:endParaRPr b="1">
              <a:solidFill>
                <a:srgbClr val="434343"/>
              </a:solidFill>
            </a:endParaRPr>
          </a:p>
          <a:p>
            <a:pPr indent="0" lvl="0" marL="457200" rtl="0" algn="l">
              <a:spcBef>
                <a:spcPts val="1600"/>
              </a:spcBef>
              <a:spcAft>
                <a:spcPts val="1600"/>
              </a:spcAft>
              <a:buNone/>
            </a:pPr>
            <a:r>
              <a:t/>
            </a:r>
            <a:endParaRPr b="1">
              <a:solidFill>
                <a:srgbClr val="434343"/>
              </a:solidFill>
            </a:endParaRPr>
          </a:p>
        </p:txBody>
      </p:sp>
      <p:pic>
        <p:nvPicPr>
          <p:cNvPr id="201" name="Google Shape;201;p32"/>
          <p:cNvPicPr preferRelativeResize="0"/>
          <p:nvPr/>
        </p:nvPicPr>
        <p:blipFill>
          <a:blip r:embed="rId3">
            <a:alphaModFix/>
          </a:blip>
          <a:stretch>
            <a:fillRect/>
          </a:stretch>
        </p:blipFill>
        <p:spPr>
          <a:xfrm>
            <a:off x="6578500" y="2756675"/>
            <a:ext cx="2253800" cy="1867450"/>
          </a:xfrm>
          <a:prstGeom prst="rect">
            <a:avLst/>
          </a:prstGeom>
          <a:noFill/>
          <a:ln>
            <a:noFill/>
          </a:ln>
        </p:spPr>
      </p:pic>
      <p:pic>
        <p:nvPicPr>
          <p:cNvPr id="202" name="Google Shape;202;p32"/>
          <p:cNvPicPr preferRelativeResize="0"/>
          <p:nvPr/>
        </p:nvPicPr>
        <p:blipFill>
          <a:blip r:embed="rId4">
            <a:alphaModFix/>
          </a:blip>
          <a:stretch>
            <a:fillRect/>
          </a:stretch>
        </p:blipFill>
        <p:spPr>
          <a:xfrm>
            <a:off x="6532551" y="456000"/>
            <a:ext cx="2376350" cy="1930826"/>
          </a:xfrm>
          <a:prstGeom prst="rect">
            <a:avLst/>
          </a:prstGeom>
          <a:noFill/>
          <a:ln>
            <a:noFill/>
          </a:ln>
        </p:spPr>
      </p:pic>
      <p:sp>
        <p:nvSpPr>
          <p:cNvPr id="203" name="Google Shape;203;p32"/>
          <p:cNvSpPr txBox="1"/>
          <p:nvPr/>
        </p:nvSpPr>
        <p:spPr>
          <a:xfrm>
            <a:off x="6912975" y="2624975"/>
            <a:ext cx="1474500" cy="344100"/>
          </a:xfrm>
          <a:prstGeom prst="rect">
            <a:avLst/>
          </a:prstGeom>
          <a:solidFill>
            <a:srgbClr val="674EA7"/>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lt1"/>
                </a:solidFill>
                <a:latin typeface="Raleway"/>
                <a:ea typeface="Raleway"/>
                <a:cs typeface="Raleway"/>
                <a:sym typeface="Raleway"/>
              </a:rPr>
              <a:t>Good Clustering</a:t>
            </a:r>
            <a:endParaRPr b="1" sz="1200">
              <a:solidFill>
                <a:schemeClr val="lt1"/>
              </a:solidFill>
              <a:latin typeface="Raleway"/>
              <a:ea typeface="Raleway"/>
              <a:cs typeface="Raleway"/>
              <a:sym typeface="Raleway"/>
            </a:endParaRPr>
          </a:p>
        </p:txBody>
      </p:sp>
      <p:sp>
        <p:nvSpPr>
          <p:cNvPr id="204" name="Google Shape;204;p32"/>
          <p:cNvSpPr txBox="1"/>
          <p:nvPr/>
        </p:nvSpPr>
        <p:spPr>
          <a:xfrm>
            <a:off x="6988050" y="4621125"/>
            <a:ext cx="1474500" cy="344100"/>
          </a:xfrm>
          <a:prstGeom prst="rect">
            <a:avLst/>
          </a:prstGeom>
          <a:solidFill>
            <a:srgbClr val="674EA7"/>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lt1"/>
                </a:solidFill>
                <a:latin typeface="Raleway"/>
                <a:ea typeface="Raleway"/>
                <a:cs typeface="Raleway"/>
                <a:sym typeface="Raleway"/>
              </a:rPr>
              <a:t>Poor</a:t>
            </a:r>
            <a:r>
              <a:rPr b="1" lang="en" sz="1200">
                <a:solidFill>
                  <a:schemeClr val="lt1"/>
                </a:solidFill>
                <a:latin typeface="Raleway"/>
                <a:ea typeface="Raleway"/>
                <a:cs typeface="Raleway"/>
                <a:sym typeface="Raleway"/>
              </a:rPr>
              <a:t> Clustering</a:t>
            </a:r>
            <a:endParaRPr b="1" sz="1200">
              <a:solidFill>
                <a:schemeClr val="lt1"/>
              </a:solidFill>
              <a:latin typeface="Raleway"/>
              <a:ea typeface="Raleway"/>
              <a:cs typeface="Raleway"/>
              <a:sym typeface="Raleway"/>
            </a:endParaRPr>
          </a:p>
        </p:txBody>
      </p:sp>
      <p:sp>
        <p:nvSpPr>
          <p:cNvPr id="205" name="Google Shape;205;p32"/>
          <p:cNvSpPr txBox="1"/>
          <p:nvPr/>
        </p:nvSpPr>
        <p:spPr>
          <a:xfrm>
            <a:off x="490600" y="1350238"/>
            <a:ext cx="4221000" cy="570000"/>
          </a:xfrm>
          <a:prstGeom prst="rect">
            <a:avLst/>
          </a:prstGeom>
          <a:solidFill>
            <a:srgbClr val="4FA7AB"/>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b="1" lang="en" sz="2400">
                <a:solidFill>
                  <a:schemeClr val="lt1"/>
                </a:solidFill>
                <a:latin typeface="Raleway"/>
                <a:ea typeface="Raleway"/>
                <a:cs typeface="Raleway"/>
                <a:sym typeface="Raleway"/>
              </a:rPr>
              <a:t>Algorithm Pros</a:t>
            </a:r>
            <a:endParaRPr b="1" sz="2400">
              <a:solidFill>
                <a:schemeClr val="lt1"/>
              </a:solidFill>
              <a:latin typeface="Raleway"/>
              <a:ea typeface="Raleway"/>
              <a:cs typeface="Raleway"/>
              <a:sym typeface="Raleway"/>
            </a:endParaRPr>
          </a:p>
        </p:txBody>
      </p:sp>
      <p:sp>
        <p:nvSpPr>
          <p:cNvPr id="206" name="Google Shape;206;p32"/>
          <p:cNvSpPr txBox="1"/>
          <p:nvPr/>
        </p:nvSpPr>
        <p:spPr>
          <a:xfrm>
            <a:off x="490600" y="3440720"/>
            <a:ext cx="4221000" cy="570000"/>
          </a:xfrm>
          <a:prstGeom prst="rect">
            <a:avLst/>
          </a:prstGeom>
          <a:solidFill>
            <a:srgbClr val="99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b="1" lang="en" sz="2400">
                <a:solidFill>
                  <a:schemeClr val="lt1"/>
                </a:solidFill>
                <a:latin typeface="Raleway"/>
                <a:ea typeface="Raleway"/>
                <a:cs typeface="Raleway"/>
                <a:sym typeface="Raleway"/>
              </a:rPr>
              <a:t>Algorithm Cons</a:t>
            </a:r>
            <a:endParaRPr b="1" sz="2400">
              <a:solidFill>
                <a:schemeClr val="lt1"/>
              </a:solidFill>
              <a:latin typeface="Raleway"/>
              <a:ea typeface="Raleway"/>
              <a:cs typeface="Raleway"/>
              <a:sym typeface="Raleway"/>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0" name="Shape 210"/>
        <p:cNvGrpSpPr/>
        <p:nvPr/>
      </p:nvGrpSpPr>
      <p:grpSpPr>
        <a:xfrm>
          <a:off x="0" y="0"/>
          <a:ext cx="0" cy="0"/>
          <a:chOff x="0" y="0"/>
          <a:chExt cx="0" cy="0"/>
        </a:xfrm>
      </p:grpSpPr>
      <p:sp>
        <p:nvSpPr>
          <p:cNvPr id="211" name="Google Shape;211;p33"/>
          <p:cNvSpPr txBox="1"/>
          <p:nvPr>
            <p:ph type="title"/>
          </p:nvPr>
        </p:nvSpPr>
        <p:spPr>
          <a:xfrm>
            <a:off x="311700" y="445025"/>
            <a:ext cx="8520600" cy="10119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
                <a:latin typeface="Raleway"/>
                <a:ea typeface="Raleway"/>
                <a:cs typeface="Raleway"/>
                <a:sym typeface="Raleway"/>
              </a:rPr>
              <a:t>Spectral Clustering</a:t>
            </a:r>
            <a:endParaRPr b="1">
              <a:latin typeface="Raleway"/>
              <a:ea typeface="Raleway"/>
              <a:cs typeface="Raleway"/>
              <a:sym typeface="Raleway"/>
            </a:endParaRPr>
          </a:p>
        </p:txBody>
      </p:sp>
      <p:sp>
        <p:nvSpPr>
          <p:cNvPr id="212" name="Google Shape;212;p33"/>
          <p:cNvSpPr txBox="1"/>
          <p:nvPr/>
        </p:nvSpPr>
        <p:spPr>
          <a:xfrm>
            <a:off x="7081062" y="2475888"/>
            <a:ext cx="1474500" cy="344100"/>
          </a:xfrm>
          <a:prstGeom prst="rect">
            <a:avLst/>
          </a:prstGeom>
          <a:solidFill>
            <a:srgbClr val="674EA7"/>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lt1"/>
                </a:solidFill>
                <a:latin typeface="Raleway"/>
                <a:ea typeface="Raleway"/>
                <a:cs typeface="Raleway"/>
                <a:sym typeface="Raleway"/>
              </a:rPr>
              <a:t>Good Clustering</a:t>
            </a:r>
            <a:endParaRPr b="1" sz="1200">
              <a:solidFill>
                <a:schemeClr val="lt1"/>
              </a:solidFill>
              <a:latin typeface="Raleway"/>
              <a:ea typeface="Raleway"/>
              <a:cs typeface="Raleway"/>
              <a:sym typeface="Raleway"/>
            </a:endParaRPr>
          </a:p>
        </p:txBody>
      </p:sp>
      <p:sp>
        <p:nvSpPr>
          <p:cNvPr id="213" name="Google Shape;213;p33"/>
          <p:cNvSpPr txBox="1"/>
          <p:nvPr/>
        </p:nvSpPr>
        <p:spPr>
          <a:xfrm>
            <a:off x="7081050" y="4625125"/>
            <a:ext cx="1474500" cy="344100"/>
          </a:xfrm>
          <a:prstGeom prst="rect">
            <a:avLst/>
          </a:prstGeom>
          <a:solidFill>
            <a:srgbClr val="674EA7"/>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lt1"/>
                </a:solidFill>
                <a:latin typeface="Raleway"/>
                <a:ea typeface="Raleway"/>
                <a:cs typeface="Raleway"/>
                <a:sym typeface="Raleway"/>
              </a:rPr>
              <a:t>Poor Clustering</a:t>
            </a:r>
            <a:endParaRPr b="1" sz="1200">
              <a:solidFill>
                <a:schemeClr val="lt1"/>
              </a:solidFill>
              <a:latin typeface="Raleway"/>
              <a:ea typeface="Raleway"/>
              <a:cs typeface="Raleway"/>
              <a:sym typeface="Raleway"/>
            </a:endParaRPr>
          </a:p>
        </p:txBody>
      </p:sp>
      <p:pic>
        <p:nvPicPr>
          <p:cNvPr id="214" name="Google Shape;214;p33"/>
          <p:cNvPicPr preferRelativeResize="0"/>
          <p:nvPr/>
        </p:nvPicPr>
        <p:blipFill>
          <a:blip r:embed="rId3">
            <a:alphaModFix/>
          </a:blip>
          <a:stretch>
            <a:fillRect/>
          </a:stretch>
        </p:blipFill>
        <p:spPr>
          <a:xfrm>
            <a:off x="6565648" y="2952627"/>
            <a:ext cx="2505325" cy="1672510"/>
          </a:xfrm>
          <a:prstGeom prst="rect">
            <a:avLst/>
          </a:prstGeom>
          <a:noFill/>
          <a:ln>
            <a:noFill/>
          </a:ln>
        </p:spPr>
      </p:pic>
      <p:pic>
        <p:nvPicPr>
          <p:cNvPr id="215" name="Google Shape;215;p33"/>
          <p:cNvPicPr preferRelativeResize="0"/>
          <p:nvPr/>
        </p:nvPicPr>
        <p:blipFill>
          <a:blip r:embed="rId4">
            <a:alphaModFix/>
          </a:blip>
          <a:stretch>
            <a:fillRect/>
          </a:stretch>
        </p:blipFill>
        <p:spPr>
          <a:xfrm>
            <a:off x="6641850" y="562879"/>
            <a:ext cx="2419449" cy="1871771"/>
          </a:xfrm>
          <a:prstGeom prst="rect">
            <a:avLst/>
          </a:prstGeom>
          <a:noFill/>
          <a:ln>
            <a:noFill/>
          </a:ln>
        </p:spPr>
      </p:pic>
      <p:sp>
        <p:nvSpPr>
          <p:cNvPr id="216" name="Google Shape;216;p33"/>
          <p:cNvSpPr txBox="1"/>
          <p:nvPr/>
        </p:nvSpPr>
        <p:spPr>
          <a:xfrm>
            <a:off x="490600" y="1274038"/>
            <a:ext cx="4221000" cy="570000"/>
          </a:xfrm>
          <a:prstGeom prst="rect">
            <a:avLst/>
          </a:prstGeom>
          <a:solidFill>
            <a:srgbClr val="4FA7AB"/>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b="1" lang="en" sz="2400">
                <a:solidFill>
                  <a:schemeClr val="lt1"/>
                </a:solidFill>
                <a:latin typeface="Raleway"/>
                <a:ea typeface="Raleway"/>
                <a:cs typeface="Raleway"/>
                <a:sym typeface="Raleway"/>
              </a:rPr>
              <a:t>Algorithm Pros</a:t>
            </a:r>
            <a:endParaRPr b="1" sz="2400">
              <a:solidFill>
                <a:schemeClr val="lt1"/>
              </a:solidFill>
              <a:latin typeface="Raleway"/>
              <a:ea typeface="Raleway"/>
              <a:cs typeface="Raleway"/>
              <a:sym typeface="Raleway"/>
            </a:endParaRPr>
          </a:p>
        </p:txBody>
      </p:sp>
      <p:sp>
        <p:nvSpPr>
          <p:cNvPr id="217" name="Google Shape;217;p33"/>
          <p:cNvSpPr txBox="1"/>
          <p:nvPr>
            <p:ph idx="1" type="body"/>
          </p:nvPr>
        </p:nvSpPr>
        <p:spPr>
          <a:xfrm>
            <a:off x="338200" y="1813300"/>
            <a:ext cx="6044700" cy="3029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b="1" lang="en"/>
              <a:t>Three stage Hybrid algorithm</a:t>
            </a:r>
            <a:endParaRPr b="1"/>
          </a:p>
          <a:p>
            <a:pPr indent="-317500" lvl="1" marL="914400" rtl="0" algn="l">
              <a:spcBef>
                <a:spcPts val="0"/>
              </a:spcBef>
              <a:spcAft>
                <a:spcPts val="0"/>
              </a:spcAft>
              <a:buSzPts val="1400"/>
              <a:buChar char="○"/>
            </a:pPr>
            <a:r>
              <a:rPr b="1" lang="en"/>
              <a:t>simplifies dataset into low-dimensional matrices</a:t>
            </a:r>
            <a:endParaRPr b="1"/>
          </a:p>
          <a:p>
            <a:pPr indent="-317500" lvl="1" marL="914400" rtl="0" algn="l">
              <a:spcBef>
                <a:spcPts val="0"/>
              </a:spcBef>
              <a:spcAft>
                <a:spcPts val="0"/>
              </a:spcAft>
              <a:buSzPts val="1400"/>
              <a:buChar char="○"/>
            </a:pPr>
            <a:r>
              <a:rPr b="1" lang="en"/>
              <a:t>Finds connectivity between data points</a:t>
            </a:r>
            <a:endParaRPr b="1"/>
          </a:p>
          <a:p>
            <a:pPr indent="-317500" lvl="1" marL="914400" rtl="0" algn="l">
              <a:spcBef>
                <a:spcPts val="0"/>
              </a:spcBef>
              <a:spcAft>
                <a:spcPts val="0"/>
              </a:spcAft>
              <a:buSzPts val="1400"/>
              <a:buChar char="○"/>
            </a:pPr>
            <a:r>
              <a:rPr b="1" lang="en"/>
              <a:t>Scores connection strength to cluster points together  </a:t>
            </a:r>
            <a:endParaRPr b="1"/>
          </a:p>
          <a:p>
            <a:pPr indent="-342900" lvl="0" marL="457200" rtl="0" algn="l">
              <a:spcBef>
                <a:spcPts val="0"/>
              </a:spcBef>
              <a:spcAft>
                <a:spcPts val="0"/>
              </a:spcAft>
              <a:buSzPts val="1800"/>
              <a:buChar char="●"/>
            </a:pPr>
            <a:r>
              <a:rPr b="1" lang="en"/>
              <a:t>Works well when there is a small number of clusters</a:t>
            </a:r>
            <a:endParaRPr b="1"/>
          </a:p>
          <a:p>
            <a:pPr indent="0" lvl="0" marL="0" rtl="0" algn="l">
              <a:spcBef>
                <a:spcPts val="1600"/>
              </a:spcBef>
              <a:spcAft>
                <a:spcPts val="0"/>
              </a:spcAft>
              <a:buNone/>
            </a:pPr>
            <a:r>
              <a:t/>
            </a:r>
            <a:endParaRPr b="1" sz="1000"/>
          </a:p>
          <a:p>
            <a:pPr indent="-342900" lvl="0" marL="457200" rtl="0" algn="l">
              <a:spcBef>
                <a:spcPts val="1600"/>
              </a:spcBef>
              <a:spcAft>
                <a:spcPts val="0"/>
              </a:spcAft>
              <a:buClr>
                <a:srgbClr val="990000"/>
              </a:buClr>
              <a:buSzPts val="1800"/>
              <a:buChar char="●"/>
            </a:pPr>
            <a:r>
              <a:rPr b="1" lang="en">
                <a:solidFill>
                  <a:srgbClr val="990000"/>
                </a:solidFill>
              </a:rPr>
              <a:t>Input parameter is our desired model output</a:t>
            </a:r>
            <a:endParaRPr b="1"/>
          </a:p>
          <a:p>
            <a:pPr indent="-342900" lvl="0" marL="457200" rtl="0" algn="l">
              <a:spcBef>
                <a:spcPts val="0"/>
              </a:spcBef>
              <a:spcAft>
                <a:spcPts val="0"/>
              </a:spcAft>
              <a:buClr>
                <a:srgbClr val="434343"/>
              </a:buClr>
              <a:buSzPts val="1800"/>
              <a:buChar char="●"/>
            </a:pPr>
            <a:r>
              <a:rPr b="1" lang="en">
                <a:solidFill>
                  <a:srgbClr val="434343"/>
                </a:solidFill>
              </a:rPr>
              <a:t>Inefficient with abnormal shapes</a:t>
            </a:r>
            <a:endParaRPr b="1">
              <a:solidFill>
                <a:srgbClr val="434343"/>
              </a:solidFill>
            </a:endParaRPr>
          </a:p>
          <a:p>
            <a:pPr indent="-342900" lvl="0" marL="457200" rtl="0" algn="l">
              <a:spcBef>
                <a:spcPts val="0"/>
              </a:spcBef>
              <a:spcAft>
                <a:spcPts val="0"/>
              </a:spcAft>
              <a:buClr>
                <a:srgbClr val="434343"/>
              </a:buClr>
              <a:buSzPts val="1800"/>
              <a:buChar char="●"/>
            </a:pPr>
            <a:r>
              <a:rPr b="1" lang="en">
                <a:solidFill>
                  <a:srgbClr val="434343"/>
                </a:solidFill>
              </a:rPr>
              <a:t>Highly computational and procedural</a:t>
            </a:r>
            <a:endParaRPr b="1">
              <a:solidFill>
                <a:srgbClr val="434343"/>
              </a:solidFill>
            </a:endParaRPr>
          </a:p>
        </p:txBody>
      </p:sp>
      <p:sp>
        <p:nvSpPr>
          <p:cNvPr id="218" name="Google Shape;218;p33"/>
          <p:cNvSpPr txBox="1"/>
          <p:nvPr/>
        </p:nvSpPr>
        <p:spPr>
          <a:xfrm>
            <a:off x="490600" y="3594397"/>
            <a:ext cx="4221000" cy="570000"/>
          </a:xfrm>
          <a:prstGeom prst="rect">
            <a:avLst/>
          </a:prstGeom>
          <a:solidFill>
            <a:srgbClr val="99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b="1" lang="en" sz="2400">
                <a:solidFill>
                  <a:schemeClr val="lt1"/>
                </a:solidFill>
                <a:latin typeface="Raleway"/>
                <a:ea typeface="Raleway"/>
                <a:cs typeface="Raleway"/>
                <a:sym typeface="Raleway"/>
              </a:rPr>
              <a:t>Algorithm Cons</a:t>
            </a:r>
            <a:endParaRPr b="1" sz="2400">
              <a:solidFill>
                <a:schemeClr val="lt1"/>
              </a:solidFill>
              <a:latin typeface="Raleway"/>
              <a:ea typeface="Raleway"/>
              <a:cs typeface="Raleway"/>
              <a:sym typeface="Raleway"/>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68" name="Shape 68"/>
        <p:cNvGrpSpPr/>
        <p:nvPr/>
      </p:nvGrpSpPr>
      <p:grpSpPr>
        <a:xfrm>
          <a:off x="0" y="0"/>
          <a:ext cx="0" cy="0"/>
          <a:chOff x="0" y="0"/>
          <a:chExt cx="0" cy="0"/>
        </a:xfrm>
      </p:grpSpPr>
      <p:sp>
        <p:nvSpPr>
          <p:cNvPr id="69" name="Google Shape;69;p15"/>
          <p:cNvSpPr txBox="1"/>
          <p:nvPr>
            <p:ph type="title"/>
          </p:nvPr>
        </p:nvSpPr>
        <p:spPr>
          <a:xfrm>
            <a:off x="311700" y="22854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600">
                <a:solidFill>
                  <a:srgbClr val="FFFFFF"/>
                </a:solidFill>
                <a:latin typeface="Raleway"/>
                <a:ea typeface="Raleway"/>
                <a:cs typeface="Raleway"/>
                <a:sym typeface="Raleway"/>
              </a:rPr>
              <a:t>Recap and Update from Midterm</a:t>
            </a:r>
            <a:endParaRPr b="1" sz="3600">
              <a:solidFill>
                <a:srgbClr val="FFFFFF"/>
              </a:solidFill>
              <a:latin typeface="Raleway"/>
              <a:ea typeface="Raleway"/>
              <a:cs typeface="Raleway"/>
              <a:sym typeface="Raleway"/>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 name="Shape 73"/>
        <p:cNvGrpSpPr/>
        <p:nvPr/>
      </p:nvGrpSpPr>
      <p:grpSpPr>
        <a:xfrm>
          <a:off x="0" y="0"/>
          <a:ext cx="0" cy="0"/>
          <a:chOff x="0" y="0"/>
          <a:chExt cx="0" cy="0"/>
        </a:xfrm>
      </p:grpSpPr>
      <p:sp>
        <p:nvSpPr>
          <p:cNvPr id="74" name="Google Shape;74;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Raleway"/>
                <a:ea typeface="Raleway"/>
                <a:cs typeface="Raleway"/>
                <a:sym typeface="Raleway"/>
              </a:rPr>
              <a:t>High Level</a:t>
            </a:r>
            <a:r>
              <a:rPr b="1" lang="en">
                <a:latin typeface="Raleway"/>
                <a:ea typeface="Raleway"/>
                <a:cs typeface="Raleway"/>
                <a:sym typeface="Raleway"/>
              </a:rPr>
              <a:t> Overview</a:t>
            </a:r>
            <a:endParaRPr b="1">
              <a:latin typeface="Raleway"/>
              <a:ea typeface="Raleway"/>
              <a:cs typeface="Raleway"/>
              <a:sym typeface="Raleway"/>
            </a:endParaRPr>
          </a:p>
        </p:txBody>
      </p:sp>
      <p:sp>
        <p:nvSpPr>
          <p:cNvPr id="75" name="Google Shape;75;p16"/>
          <p:cNvSpPr txBox="1"/>
          <p:nvPr>
            <p:ph idx="1" type="body"/>
          </p:nvPr>
        </p:nvSpPr>
        <p:spPr>
          <a:xfrm>
            <a:off x="311700" y="1633350"/>
            <a:ext cx="8520600" cy="3282600"/>
          </a:xfrm>
          <a:prstGeom prst="rect">
            <a:avLst/>
          </a:prstGeom>
        </p:spPr>
        <p:txBody>
          <a:bodyPr anchorCtr="0" anchor="t" bIns="91425" lIns="91425" spcFirstLastPara="1" rIns="91425" wrap="square" tIns="91425">
            <a:noAutofit/>
          </a:bodyPr>
          <a:lstStyle/>
          <a:p>
            <a:pPr indent="-330200" lvl="0" marL="457200" marR="600075" rtl="0" algn="l">
              <a:lnSpc>
                <a:spcPct val="100000"/>
              </a:lnSpc>
              <a:spcBef>
                <a:spcPts val="1400"/>
              </a:spcBef>
              <a:spcAft>
                <a:spcPts val="0"/>
              </a:spcAft>
              <a:buClr>
                <a:schemeClr val="dk1"/>
              </a:buClr>
              <a:buSzPts val="1600"/>
              <a:buFont typeface="Raleway"/>
              <a:buChar char="●"/>
            </a:pPr>
            <a:r>
              <a:rPr lang="en" sz="1600">
                <a:solidFill>
                  <a:schemeClr val="dk1"/>
                </a:solidFill>
                <a:latin typeface="Raleway"/>
                <a:ea typeface="Raleway"/>
                <a:cs typeface="Raleway"/>
                <a:sym typeface="Raleway"/>
              </a:rPr>
              <a:t>Develop and validate methodology necessary to automatically determine, with greater than 50% accuracy, how many different types of pitches a pitcher is able to throw. </a:t>
            </a:r>
            <a:endParaRPr sz="1000">
              <a:solidFill>
                <a:schemeClr val="dk1"/>
              </a:solidFill>
              <a:latin typeface="Raleway"/>
              <a:ea typeface="Raleway"/>
              <a:cs typeface="Raleway"/>
              <a:sym typeface="Raleway"/>
            </a:endParaRPr>
          </a:p>
          <a:p>
            <a:pPr indent="0" lvl="0" marL="457200" marR="600075" rtl="0" algn="l">
              <a:lnSpc>
                <a:spcPct val="100000"/>
              </a:lnSpc>
              <a:spcBef>
                <a:spcPts val="1400"/>
              </a:spcBef>
              <a:spcAft>
                <a:spcPts val="0"/>
              </a:spcAft>
              <a:buNone/>
            </a:pPr>
            <a:r>
              <a:t/>
            </a:r>
            <a:endParaRPr sz="1000">
              <a:solidFill>
                <a:schemeClr val="dk1"/>
              </a:solidFill>
              <a:latin typeface="Raleway"/>
              <a:ea typeface="Raleway"/>
              <a:cs typeface="Raleway"/>
              <a:sym typeface="Raleway"/>
            </a:endParaRPr>
          </a:p>
          <a:p>
            <a:pPr indent="0" lvl="0" marL="457200" marR="600075" rtl="0" algn="l">
              <a:lnSpc>
                <a:spcPct val="100000"/>
              </a:lnSpc>
              <a:spcBef>
                <a:spcPts val="1400"/>
              </a:spcBef>
              <a:spcAft>
                <a:spcPts val="0"/>
              </a:spcAft>
              <a:buNone/>
            </a:pPr>
            <a:r>
              <a:t/>
            </a:r>
            <a:endParaRPr sz="1000">
              <a:solidFill>
                <a:schemeClr val="dk1"/>
              </a:solidFill>
              <a:latin typeface="Raleway"/>
              <a:ea typeface="Raleway"/>
              <a:cs typeface="Raleway"/>
              <a:sym typeface="Raleway"/>
            </a:endParaRPr>
          </a:p>
          <a:p>
            <a:pPr indent="-330200" lvl="0" marL="457200" marR="600075" rtl="0" algn="l">
              <a:lnSpc>
                <a:spcPct val="100000"/>
              </a:lnSpc>
              <a:spcBef>
                <a:spcPts val="1400"/>
              </a:spcBef>
              <a:spcAft>
                <a:spcPts val="0"/>
              </a:spcAft>
              <a:buClr>
                <a:schemeClr val="dk1"/>
              </a:buClr>
              <a:buSzPts val="1600"/>
              <a:buFont typeface="Raleway"/>
              <a:buChar char="●"/>
            </a:pPr>
            <a:r>
              <a:rPr lang="en" sz="1600">
                <a:solidFill>
                  <a:schemeClr val="dk1"/>
                </a:solidFill>
                <a:latin typeface="Raleway"/>
                <a:ea typeface="Raleway"/>
                <a:cs typeface="Raleway"/>
                <a:sym typeface="Raleway"/>
              </a:rPr>
              <a:t>Pitch classification model requirements</a:t>
            </a:r>
            <a:endParaRPr sz="1600">
              <a:solidFill>
                <a:schemeClr val="dk1"/>
              </a:solidFill>
              <a:latin typeface="Raleway"/>
              <a:ea typeface="Raleway"/>
              <a:cs typeface="Raleway"/>
              <a:sym typeface="Raleway"/>
            </a:endParaRPr>
          </a:p>
          <a:p>
            <a:pPr indent="-330200" lvl="1" marL="914400" marR="600075" rtl="0" algn="l">
              <a:lnSpc>
                <a:spcPct val="100000"/>
              </a:lnSpc>
              <a:spcBef>
                <a:spcPts val="0"/>
              </a:spcBef>
              <a:spcAft>
                <a:spcPts val="0"/>
              </a:spcAft>
              <a:buClr>
                <a:schemeClr val="dk1"/>
              </a:buClr>
              <a:buSzPts val="1600"/>
              <a:buFont typeface="Raleway"/>
              <a:buChar char="○"/>
            </a:pPr>
            <a:r>
              <a:rPr lang="en" sz="1600">
                <a:solidFill>
                  <a:schemeClr val="dk1"/>
                </a:solidFill>
                <a:latin typeface="Raleway"/>
                <a:ea typeface="Raleway"/>
                <a:cs typeface="Raleway"/>
                <a:sym typeface="Raleway"/>
              </a:rPr>
              <a:t>Optimal cluster count</a:t>
            </a:r>
            <a:endParaRPr sz="1600">
              <a:solidFill>
                <a:schemeClr val="dk1"/>
              </a:solidFill>
              <a:latin typeface="Raleway"/>
              <a:ea typeface="Raleway"/>
              <a:cs typeface="Raleway"/>
              <a:sym typeface="Raleway"/>
            </a:endParaRPr>
          </a:p>
          <a:p>
            <a:pPr indent="-330200" lvl="1" marL="914400" marR="600075" rtl="0" algn="l">
              <a:lnSpc>
                <a:spcPct val="100000"/>
              </a:lnSpc>
              <a:spcBef>
                <a:spcPts val="0"/>
              </a:spcBef>
              <a:spcAft>
                <a:spcPts val="0"/>
              </a:spcAft>
              <a:buClr>
                <a:schemeClr val="dk1"/>
              </a:buClr>
              <a:buSzPts val="1600"/>
              <a:buFont typeface="Raleway"/>
              <a:buChar char="○"/>
            </a:pPr>
            <a:r>
              <a:rPr lang="en" sz="1600">
                <a:solidFill>
                  <a:schemeClr val="dk1"/>
                </a:solidFill>
                <a:latin typeface="Raleway"/>
                <a:ea typeface="Raleway"/>
                <a:cs typeface="Raleway"/>
                <a:sym typeface="Raleway"/>
              </a:rPr>
              <a:t>Automated</a:t>
            </a:r>
            <a:endParaRPr sz="1600">
              <a:solidFill>
                <a:schemeClr val="dk1"/>
              </a:solidFill>
              <a:latin typeface="Raleway"/>
              <a:ea typeface="Raleway"/>
              <a:cs typeface="Raleway"/>
              <a:sym typeface="Raleway"/>
            </a:endParaRPr>
          </a:p>
          <a:p>
            <a:pPr indent="-330200" lvl="1" marL="914400" marR="600075" rtl="0" algn="l">
              <a:lnSpc>
                <a:spcPct val="100000"/>
              </a:lnSpc>
              <a:spcBef>
                <a:spcPts val="0"/>
              </a:spcBef>
              <a:spcAft>
                <a:spcPts val="0"/>
              </a:spcAft>
              <a:buClr>
                <a:schemeClr val="dk1"/>
              </a:buClr>
              <a:buSzPts val="1600"/>
              <a:buFont typeface="Raleway"/>
              <a:buChar char="○"/>
            </a:pPr>
            <a:r>
              <a:rPr lang="en" sz="1600">
                <a:solidFill>
                  <a:schemeClr val="dk1"/>
                </a:solidFill>
                <a:latin typeface="Raleway"/>
                <a:ea typeface="Raleway"/>
                <a:cs typeface="Raleway"/>
                <a:sym typeface="Raleway"/>
              </a:rPr>
              <a:t>Provide a better than 50% degree of accuracy in identifying the number of pitch types </a:t>
            </a:r>
            <a:endParaRPr sz="1600">
              <a:latin typeface="Raleway"/>
              <a:ea typeface="Raleway"/>
              <a:cs typeface="Raleway"/>
              <a:sym typeface="Raleway"/>
            </a:endParaRPr>
          </a:p>
        </p:txBody>
      </p:sp>
      <p:sp>
        <p:nvSpPr>
          <p:cNvPr id="76" name="Google Shape;76;p16"/>
          <p:cNvSpPr txBox="1"/>
          <p:nvPr/>
        </p:nvSpPr>
        <p:spPr>
          <a:xfrm>
            <a:off x="490600" y="1251250"/>
            <a:ext cx="4221000" cy="570000"/>
          </a:xfrm>
          <a:prstGeom prst="rect">
            <a:avLst/>
          </a:prstGeom>
          <a:solidFill>
            <a:srgbClr val="674EA7"/>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b="1" lang="en" sz="2400">
                <a:solidFill>
                  <a:schemeClr val="lt1"/>
                </a:solidFill>
                <a:latin typeface="Raleway"/>
                <a:ea typeface="Raleway"/>
                <a:cs typeface="Raleway"/>
                <a:sym typeface="Raleway"/>
              </a:rPr>
              <a:t>Objective</a:t>
            </a:r>
            <a:endParaRPr b="1" sz="2400">
              <a:solidFill>
                <a:schemeClr val="lt1"/>
              </a:solidFill>
              <a:latin typeface="Raleway"/>
              <a:ea typeface="Raleway"/>
              <a:cs typeface="Raleway"/>
              <a:sym typeface="Raleway"/>
            </a:endParaRPr>
          </a:p>
        </p:txBody>
      </p:sp>
      <p:sp>
        <p:nvSpPr>
          <p:cNvPr id="77" name="Google Shape;77;p16"/>
          <p:cNvSpPr txBox="1"/>
          <p:nvPr/>
        </p:nvSpPr>
        <p:spPr>
          <a:xfrm>
            <a:off x="490600" y="2768175"/>
            <a:ext cx="4221000" cy="570000"/>
          </a:xfrm>
          <a:prstGeom prst="rect">
            <a:avLst/>
          </a:prstGeom>
          <a:solidFill>
            <a:srgbClr val="4FA7AB"/>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b="1" lang="en" sz="2400">
                <a:solidFill>
                  <a:schemeClr val="lt1"/>
                </a:solidFill>
                <a:latin typeface="Raleway"/>
                <a:ea typeface="Raleway"/>
                <a:cs typeface="Raleway"/>
                <a:sym typeface="Raleway"/>
              </a:rPr>
              <a:t>Goals</a:t>
            </a:r>
            <a:endParaRPr b="1" sz="2400">
              <a:solidFill>
                <a:schemeClr val="lt1"/>
              </a:solidFill>
              <a:latin typeface="Raleway"/>
              <a:ea typeface="Raleway"/>
              <a:cs typeface="Raleway"/>
              <a:sym typeface="Raleway"/>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 name="Shape 81"/>
        <p:cNvGrpSpPr/>
        <p:nvPr/>
      </p:nvGrpSpPr>
      <p:grpSpPr>
        <a:xfrm>
          <a:off x="0" y="0"/>
          <a:ext cx="0" cy="0"/>
          <a:chOff x="0" y="0"/>
          <a:chExt cx="0" cy="0"/>
        </a:xfrm>
      </p:grpSpPr>
      <p:sp>
        <p:nvSpPr>
          <p:cNvPr id="82" name="Google Shape;82;p17"/>
          <p:cNvSpPr txBox="1"/>
          <p:nvPr>
            <p:ph type="title"/>
          </p:nvPr>
        </p:nvSpPr>
        <p:spPr>
          <a:xfrm>
            <a:off x="311700" y="445025"/>
            <a:ext cx="5297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Raleway"/>
                <a:ea typeface="Raleway"/>
                <a:cs typeface="Raleway"/>
                <a:sym typeface="Raleway"/>
              </a:rPr>
              <a:t>Algorithms Used</a:t>
            </a:r>
            <a:endParaRPr b="1">
              <a:latin typeface="Raleway"/>
              <a:ea typeface="Raleway"/>
              <a:cs typeface="Raleway"/>
              <a:sym typeface="Raleway"/>
            </a:endParaRPr>
          </a:p>
        </p:txBody>
      </p:sp>
      <p:sp>
        <p:nvSpPr>
          <p:cNvPr id="83" name="Google Shape;83;p17"/>
          <p:cNvSpPr txBox="1"/>
          <p:nvPr/>
        </p:nvSpPr>
        <p:spPr>
          <a:xfrm>
            <a:off x="289375" y="1237450"/>
            <a:ext cx="8510700" cy="36531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SzPts val="1600"/>
              <a:buFont typeface="Raleway"/>
              <a:buChar char="●"/>
            </a:pPr>
            <a:r>
              <a:rPr lang="en" sz="1600">
                <a:latin typeface="Raleway"/>
                <a:ea typeface="Raleway"/>
                <a:cs typeface="Raleway"/>
                <a:sym typeface="Raleway"/>
              </a:rPr>
              <a:t>We used Partition Around the Medoid (PAM) and Hierarchical Density-Based Spatial Clustering of Applications with Noise (HDBSCAN) for our clustering approach.</a:t>
            </a:r>
            <a:endParaRPr sz="1600">
              <a:latin typeface="Raleway"/>
              <a:ea typeface="Raleway"/>
              <a:cs typeface="Raleway"/>
              <a:sym typeface="Raleway"/>
            </a:endParaRPr>
          </a:p>
          <a:p>
            <a:pPr indent="0" lvl="0" marL="0" rtl="0" algn="l">
              <a:spcBef>
                <a:spcPts val="0"/>
              </a:spcBef>
              <a:spcAft>
                <a:spcPts val="0"/>
              </a:spcAft>
              <a:buNone/>
            </a:pPr>
            <a:r>
              <a:t/>
            </a:r>
            <a:endParaRPr sz="1600">
              <a:latin typeface="Raleway"/>
              <a:ea typeface="Raleway"/>
              <a:cs typeface="Raleway"/>
              <a:sym typeface="Raleway"/>
            </a:endParaRPr>
          </a:p>
          <a:p>
            <a:pPr indent="-330200" lvl="0" marL="457200" rtl="0" algn="l">
              <a:spcBef>
                <a:spcPts val="0"/>
              </a:spcBef>
              <a:spcAft>
                <a:spcPts val="0"/>
              </a:spcAft>
              <a:buSzPts val="1600"/>
              <a:buChar char="●"/>
            </a:pPr>
            <a:r>
              <a:rPr b="1" lang="en" sz="1600">
                <a:latin typeface="Raleway"/>
                <a:ea typeface="Raleway"/>
                <a:cs typeface="Raleway"/>
                <a:sym typeface="Raleway"/>
              </a:rPr>
              <a:t>PAM</a:t>
            </a:r>
            <a:r>
              <a:rPr lang="en" sz="1600">
                <a:latin typeface="Raleway"/>
                <a:ea typeface="Raleway"/>
                <a:cs typeface="Raleway"/>
                <a:sym typeface="Raleway"/>
              </a:rPr>
              <a:t>  </a:t>
            </a:r>
            <a:endParaRPr sz="1600">
              <a:latin typeface="Raleway"/>
              <a:ea typeface="Raleway"/>
              <a:cs typeface="Raleway"/>
              <a:sym typeface="Raleway"/>
            </a:endParaRPr>
          </a:p>
          <a:p>
            <a:pPr indent="-330200" lvl="1" marL="914400" rtl="0" algn="l">
              <a:spcBef>
                <a:spcPts val="0"/>
              </a:spcBef>
              <a:spcAft>
                <a:spcPts val="0"/>
              </a:spcAft>
              <a:buSzPts val="1600"/>
              <a:buFont typeface="Raleway"/>
              <a:buChar char="○"/>
            </a:pPr>
            <a:r>
              <a:rPr lang="en" sz="1600">
                <a:latin typeface="Raleway"/>
                <a:ea typeface="Raleway"/>
                <a:cs typeface="Raleway"/>
                <a:sym typeface="Raleway"/>
              </a:rPr>
              <a:t>Produces the most consistent results when </a:t>
            </a:r>
            <a:r>
              <a:rPr lang="en" sz="1600">
                <a:latin typeface="Raleway"/>
                <a:ea typeface="Raleway"/>
                <a:cs typeface="Raleway"/>
                <a:sym typeface="Raleway"/>
              </a:rPr>
              <a:t>separating</a:t>
            </a:r>
            <a:r>
              <a:rPr lang="en" sz="1600">
                <a:latin typeface="Raleway"/>
                <a:ea typeface="Raleway"/>
                <a:cs typeface="Raleway"/>
                <a:sym typeface="Raleway"/>
              </a:rPr>
              <a:t> fastballs from non fastballs, this was achieved using the lowest c index score as the PAM selection criteria. </a:t>
            </a:r>
            <a:endParaRPr sz="1600">
              <a:latin typeface="Raleway"/>
              <a:ea typeface="Raleway"/>
              <a:cs typeface="Raleway"/>
              <a:sym typeface="Raleway"/>
            </a:endParaRPr>
          </a:p>
          <a:p>
            <a:pPr indent="-330200" lvl="1" marL="914400" rtl="0" algn="l">
              <a:spcBef>
                <a:spcPts val="0"/>
              </a:spcBef>
              <a:spcAft>
                <a:spcPts val="0"/>
              </a:spcAft>
              <a:buSzPts val="1600"/>
              <a:buFont typeface="Raleway"/>
              <a:buChar char="○"/>
            </a:pPr>
            <a:r>
              <a:rPr lang="en" sz="1600">
                <a:latin typeface="Raleway"/>
                <a:ea typeface="Raleway"/>
                <a:cs typeface="Raleway"/>
                <a:sym typeface="Raleway"/>
              </a:rPr>
              <a:t>Produces the best results when spliting non-fastballs along the Break_x axis, utilizing PAM(k=2).</a:t>
            </a:r>
            <a:endParaRPr sz="1600">
              <a:latin typeface="Raleway"/>
              <a:ea typeface="Raleway"/>
              <a:cs typeface="Raleway"/>
              <a:sym typeface="Raleway"/>
            </a:endParaRPr>
          </a:p>
          <a:p>
            <a:pPr indent="0" lvl="0" marL="0" rtl="0" algn="l">
              <a:spcBef>
                <a:spcPts val="0"/>
              </a:spcBef>
              <a:spcAft>
                <a:spcPts val="0"/>
              </a:spcAft>
              <a:buNone/>
            </a:pPr>
            <a:r>
              <a:t/>
            </a:r>
            <a:endParaRPr sz="1600">
              <a:latin typeface="Raleway"/>
              <a:ea typeface="Raleway"/>
              <a:cs typeface="Raleway"/>
              <a:sym typeface="Raleway"/>
            </a:endParaRPr>
          </a:p>
          <a:p>
            <a:pPr indent="-330200" lvl="0" marL="457200" rtl="0" algn="l">
              <a:spcBef>
                <a:spcPts val="0"/>
              </a:spcBef>
              <a:spcAft>
                <a:spcPts val="0"/>
              </a:spcAft>
              <a:buSzPts val="1600"/>
              <a:buFont typeface="Raleway"/>
              <a:buChar char="●"/>
            </a:pPr>
            <a:r>
              <a:rPr b="1" lang="en" sz="1600">
                <a:latin typeface="Raleway"/>
                <a:ea typeface="Raleway"/>
                <a:cs typeface="Raleway"/>
                <a:sym typeface="Raleway"/>
              </a:rPr>
              <a:t>HDBSCAN </a:t>
            </a:r>
            <a:endParaRPr b="1" sz="1600">
              <a:latin typeface="Raleway"/>
              <a:ea typeface="Raleway"/>
              <a:cs typeface="Raleway"/>
              <a:sym typeface="Raleway"/>
            </a:endParaRPr>
          </a:p>
          <a:p>
            <a:pPr indent="-330200" lvl="1" marL="914400" rtl="0" algn="l">
              <a:spcBef>
                <a:spcPts val="0"/>
              </a:spcBef>
              <a:spcAft>
                <a:spcPts val="0"/>
              </a:spcAft>
              <a:buSzPts val="1600"/>
              <a:buFont typeface="Raleway"/>
              <a:buChar char="○"/>
            </a:pPr>
            <a:r>
              <a:rPr lang="en" sz="1600">
                <a:latin typeface="Raleway"/>
                <a:ea typeface="Raleway"/>
                <a:cs typeface="Raleway"/>
                <a:sym typeface="Raleway"/>
              </a:rPr>
              <a:t>Since HDBSCAN can identify clusters without needing the K value, it combined well with PAM to help identify clusters and build in logic for the model.</a:t>
            </a:r>
            <a:endParaRPr sz="1600">
              <a:latin typeface="Raleway"/>
              <a:ea typeface="Raleway"/>
              <a:cs typeface="Raleway"/>
              <a:sym typeface="Raleway"/>
            </a:endParaRPr>
          </a:p>
          <a:p>
            <a:pPr indent="0" lvl="0" marL="0" rtl="0" algn="l">
              <a:spcBef>
                <a:spcPts val="0"/>
              </a:spcBef>
              <a:spcAft>
                <a:spcPts val="0"/>
              </a:spcAft>
              <a:buNone/>
            </a:pPr>
            <a:r>
              <a:t/>
            </a:r>
            <a:endParaRPr sz="1600">
              <a:latin typeface="Raleway"/>
              <a:ea typeface="Raleway"/>
              <a:cs typeface="Raleway"/>
              <a:sym typeface="Raleway"/>
            </a:endParaRPr>
          </a:p>
          <a:p>
            <a:pPr indent="0" lvl="0" marL="0" rtl="0" algn="l">
              <a:spcBef>
                <a:spcPts val="0"/>
              </a:spcBef>
              <a:spcAft>
                <a:spcPts val="0"/>
              </a:spcAft>
              <a:buNone/>
            </a:pPr>
            <a:r>
              <a:t/>
            </a:r>
            <a:endParaRPr>
              <a:latin typeface="Raleway"/>
              <a:ea typeface="Raleway"/>
              <a:cs typeface="Raleway"/>
              <a:sym typeface="Raleway"/>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 name="Shape 87"/>
        <p:cNvGrpSpPr/>
        <p:nvPr/>
      </p:nvGrpSpPr>
      <p:grpSpPr>
        <a:xfrm>
          <a:off x="0" y="0"/>
          <a:ext cx="0" cy="0"/>
          <a:chOff x="0" y="0"/>
          <a:chExt cx="0" cy="0"/>
        </a:xfrm>
      </p:grpSpPr>
      <p:sp>
        <p:nvSpPr>
          <p:cNvPr id="88" name="Google Shape;88;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Raleway"/>
                <a:ea typeface="Raleway"/>
                <a:cs typeface="Raleway"/>
                <a:sym typeface="Raleway"/>
              </a:rPr>
              <a:t>Data Wrangling</a:t>
            </a:r>
            <a:endParaRPr b="1">
              <a:latin typeface="Raleway"/>
              <a:ea typeface="Raleway"/>
              <a:cs typeface="Raleway"/>
              <a:sym typeface="Raleway"/>
            </a:endParaRPr>
          </a:p>
        </p:txBody>
      </p:sp>
      <p:sp>
        <p:nvSpPr>
          <p:cNvPr id="89" name="Google Shape;89;p18"/>
          <p:cNvSpPr txBox="1"/>
          <p:nvPr>
            <p:ph idx="1" type="body"/>
          </p:nvPr>
        </p:nvSpPr>
        <p:spPr>
          <a:xfrm>
            <a:off x="311700" y="1560850"/>
            <a:ext cx="8520600" cy="2843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Raleway"/>
              <a:buChar char="●"/>
            </a:pPr>
            <a:r>
              <a:rPr lang="en">
                <a:latin typeface="Raleway"/>
                <a:ea typeface="Raleway"/>
                <a:cs typeface="Raleway"/>
                <a:sym typeface="Raleway"/>
              </a:rPr>
              <a:t>Decided against normalization for handedness since it adds no value to the model.</a:t>
            </a:r>
            <a:endParaRPr>
              <a:latin typeface="Raleway"/>
              <a:ea typeface="Raleway"/>
              <a:cs typeface="Raleway"/>
              <a:sym typeface="Raleway"/>
            </a:endParaRPr>
          </a:p>
          <a:p>
            <a:pPr indent="-342900" lvl="0" marL="457200" rtl="0" algn="l">
              <a:spcBef>
                <a:spcPts val="0"/>
              </a:spcBef>
              <a:spcAft>
                <a:spcPts val="0"/>
              </a:spcAft>
              <a:buSzPts val="1800"/>
              <a:buFont typeface="Raleway"/>
              <a:buChar char="●"/>
            </a:pPr>
            <a:r>
              <a:rPr lang="en">
                <a:latin typeface="Raleway"/>
                <a:ea typeface="Raleway"/>
                <a:cs typeface="Raleway"/>
                <a:sym typeface="Raleway"/>
              </a:rPr>
              <a:t>Changed our approach to separate fastballs from non-fastballs.</a:t>
            </a:r>
            <a:endParaRPr>
              <a:latin typeface="Raleway"/>
              <a:ea typeface="Raleway"/>
              <a:cs typeface="Raleway"/>
              <a:sym typeface="Raleway"/>
            </a:endParaRPr>
          </a:p>
          <a:p>
            <a:pPr indent="-342900" lvl="0" marL="457200" rtl="0" algn="l">
              <a:spcBef>
                <a:spcPts val="0"/>
              </a:spcBef>
              <a:spcAft>
                <a:spcPts val="0"/>
              </a:spcAft>
              <a:buSzPts val="1800"/>
              <a:buFont typeface="Raleway"/>
              <a:buChar char="●"/>
            </a:pPr>
            <a:r>
              <a:rPr lang="en">
                <a:latin typeface="Raleway"/>
                <a:ea typeface="Raleway"/>
                <a:cs typeface="Raleway"/>
                <a:sym typeface="Raleway"/>
              </a:rPr>
              <a:t>We were able to achieve &gt;89% accuracy on clustering different fastball pitches. </a:t>
            </a:r>
            <a:endParaRPr>
              <a:latin typeface="Raleway"/>
              <a:ea typeface="Raleway"/>
              <a:cs typeface="Raleway"/>
              <a:sym typeface="Raleway"/>
            </a:endParaRPr>
          </a:p>
          <a:p>
            <a:pPr indent="-342900" lvl="0" marL="457200" rtl="0" algn="l">
              <a:spcBef>
                <a:spcPts val="0"/>
              </a:spcBef>
              <a:spcAft>
                <a:spcPts val="0"/>
              </a:spcAft>
              <a:buSzPts val="1800"/>
              <a:buFont typeface="Raleway"/>
              <a:buChar char="●"/>
            </a:pPr>
            <a:r>
              <a:rPr lang="en">
                <a:latin typeface="Raleway"/>
                <a:ea typeface="Raleway"/>
                <a:cs typeface="Raleway"/>
                <a:sym typeface="Raleway"/>
              </a:rPr>
              <a:t>Splitting out the fastballs allowed the team to take a more measured approach to identify the non-fastball clusters due to our ability to focus on the x-axis movement.</a:t>
            </a:r>
            <a:endParaRPr>
              <a:latin typeface="Raleway"/>
              <a:ea typeface="Raleway"/>
              <a:cs typeface="Raleway"/>
              <a:sym typeface="Raleway"/>
            </a:endParaRPr>
          </a:p>
          <a:p>
            <a:pPr indent="0" lvl="0" marL="0" rtl="0" algn="l">
              <a:spcBef>
                <a:spcPts val="1600"/>
              </a:spcBef>
              <a:spcAft>
                <a:spcPts val="1600"/>
              </a:spcAft>
              <a:buNone/>
            </a:pPr>
            <a:r>
              <a:t/>
            </a:r>
            <a:endParaRPr sz="1600">
              <a:latin typeface="Raleway"/>
              <a:ea typeface="Raleway"/>
              <a:cs typeface="Raleway"/>
              <a:sym typeface="Raleway"/>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93" name="Shape 93"/>
        <p:cNvGrpSpPr/>
        <p:nvPr/>
      </p:nvGrpSpPr>
      <p:grpSpPr>
        <a:xfrm>
          <a:off x="0" y="0"/>
          <a:ext cx="0" cy="0"/>
          <a:chOff x="0" y="0"/>
          <a:chExt cx="0" cy="0"/>
        </a:xfrm>
      </p:grpSpPr>
      <p:sp>
        <p:nvSpPr>
          <p:cNvPr id="94" name="Google Shape;94;p19"/>
          <p:cNvSpPr txBox="1"/>
          <p:nvPr>
            <p:ph type="title"/>
          </p:nvPr>
        </p:nvSpPr>
        <p:spPr>
          <a:xfrm>
            <a:off x="311700" y="22854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600">
                <a:solidFill>
                  <a:srgbClr val="FFFFFF"/>
                </a:solidFill>
                <a:latin typeface="Raleway"/>
                <a:ea typeface="Raleway"/>
                <a:cs typeface="Raleway"/>
                <a:sym typeface="Raleway"/>
              </a:rPr>
              <a:t>Final Methodology</a:t>
            </a:r>
            <a:endParaRPr b="1" sz="3600">
              <a:solidFill>
                <a:srgbClr val="FFFFFF"/>
              </a:solidFill>
              <a:latin typeface="Raleway"/>
              <a:ea typeface="Raleway"/>
              <a:cs typeface="Raleway"/>
              <a:sym typeface="Raleway"/>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 name="Shape 98"/>
        <p:cNvGrpSpPr/>
        <p:nvPr/>
      </p:nvGrpSpPr>
      <p:grpSpPr>
        <a:xfrm>
          <a:off x="0" y="0"/>
          <a:ext cx="0" cy="0"/>
          <a:chOff x="0" y="0"/>
          <a:chExt cx="0" cy="0"/>
        </a:xfrm>
      </p:grpSpPr>
      <p:sp>
        <p:nvSpPr>
          <p:cNvPr id="99" name="Google Shape;99;p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ETL Overview</a:t>
            </a:r>
            <a:endParaRPr/>
          </a:p>
        </p:txBody>
      </p:sp>
      <p:sp>
        <p:nvSpPr>
          <p:cNvPr id="100" name="Google Shape;100;p20"/>
          <p:cNvSpPr txBox="1"/>
          <p:nvPr>
            <p:ph idx="1" type="body"/>
          </p:nvPr>
        </p:nvSpPr>
        <p:spPr>
          <a:xfrm>
            <a:off x="727150" y="1152475"/>
            <a:ext cx="81051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01" name="Google Shape;101;p20"/>
          <p:cNvPicPr preferRelativeResize="0"/>
          <p:nvPr/>
        </p:nvPicPr>
        <p:blipFill>
          <a:blip r:embed="rId3">
            <a:alphaModFix/>
          </a:blip>
          <a:stretch>
            <a:fillRect/>
          </a:stretch>
        </p:blipFill>
        <p:spPr>
          <a:xfrm>
            <a:off x="311700" y="1152463"/>
            <a:ext cx="4963700" cy="3826175"/>
          </a:xfrm>
          <a:prstGeom prst="rect">
            <a:avLst/>
          </a:prstGeom>
          <a:noFill/>
          <a:ln>
            <a:noFill/>
          </a:ln>
        </p:spPr>
      </p:pic>
      <p:sp>
        <p:nvSpPr>
          <p:cNvPr id="102" name="Google Shape;102;p20"/>
          <p:cNvSpPr txBox="1"/>
          <p:nvPr/>
        </p:nvSpPr>
        <p:spPr>
          <a:xfrm>
            <a:off x="5198200" y="1353475"/>
            <a:ext cx="3497700" cy="32154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Load original data set into r script</a:t>
            </a:r>
            <a:endParaRPr/>
          </a:p>
          <a:p>
            <a:pPr indent="-317500" lvl="0" marL="457200" rtl="0" algn="l">
              <a:spcBef>
                <a:spcPts val="0"/>
              </a:spcBef>
              <a:spcAft>
                <a:spcPts val="0"/>
              </a:spcAft>
              <a:buSzPts val="1400"/>
              <a:buChar char="●"/>
            </a:pPr>
            <a:r>
              <a:rPr lang="en"/>
              <a:t>Split fastball and non fastballs using Pam( k=2 or 3), while looping pitchers into new dataframe </a:t>
            </a:r>
            <a:endParaRPr/>
          </a:p>
          <a:p>
            <a:pPr indent="-317500" lvl="0" marL="457200" rtl="0" algn="l">
              <a:spcBef>
                <a:spcPts val="0"/>
              </a:spcBef>
              <a:spcAft>
                <a:spcPts val="0"/>
              </a:spcAft>
              <a:buSzPts val="1400"/>
              <a:buChar char="●"/>
            </a:pPr>
            <a:r>
              <a:rPr lang="en"/>
              <a:t>For non fast balls, split along x axis using Pam</a:t>
            </a:r>
            <a:endParaRPr/>
          </a:p>
          <a:p>
            <a:pPr indent="-317500" lvl="0" marL="457200" rtl="0" algn="l">
              <a:spcBef>
                <a:spcPts val="0"/>
              </a:spcBef>
              <a:spcAft>
                <a:spcPts val="0"/>
              </a:spcAft>
              <a:buSzPts val="1400"/>
              <a:buChar char="●"/>
            </a:pPr>
            <a:r>
              <a:rPr lang="en"/>
              <a:t>For fast balls and non-fast balls, hdbscan to </a:t>
            </a:r>
            <a:r>
              <a:rPr lang="en"/>
              <a:t>differentiate</a:t>
            </a:r>
            <a:r>
              <a:rPr lang="en"/>
              <a:t> clusters</a:t>
            </a:r>
            <a:endParaRPr/>
          </a:p>
          <a:p>
            <a:pPr indent="-317500" lvl="0" marL="457200" rtl="0" algn="l">
              <a:spcBef>
                <a:spcPts val="0"/>
              </a:spcBef>
              <a:spcAft>
                <a:spcPts val="0"/>
              </a:spcAft>
              <a:buSzPts val="1400"/>
              <a:buChar char="●"/>
            </a:pPr>
            <a:r>
              <a:rPr lang="en">
                <a:solidFill>
                  <a:schemeClr val="dk1"/>
                </a:solidFill>
              </a:rPr>
              <a:t>Utilized stop/go rules for identifying when to stop or continue clustering</a:t>
            </a:r>
            <a:endParaRPr/>
          </a:p>
          <a:p>
            <a:pPr indent="-317500" lvl="0" marL="457200" rtl="0" algn="l">
              <a:spcBef>
                <a:spcPts val="0"/>
              </a:spcBef>
              <a:spcAft>
                <a:spcPts val="0"/>
              </a:spcAft>
              <a:buSzPts val="1400"/>
              <a:buChar char="●"/>
            </a:pPr>
            <a:r>
              <a:rPr lang="en"/>
              <a:t>Combine both results into one data frame</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 name="Shape 106"/>
        <p:cNvGrpSpPr/>
        <p:nvPr/>
      </p:nvGrpSpPr>
      <p:grpSpPr>
        <a:xfrm>
          <a:off x="0" y="0"/>
          <a:ext cx="0" cy="0"/>
          <a:chOff x="0" y="0"/>
          <a:chExt cx="0" cy="0"/>
        </a:xfrm>
      </p:grpSpPr>
      <p:sp>
        <p:nvSpPr>
          <p:cNvPr id="107" name="Google Shape;107;p21"/>
          <p:cNvSpPr/>
          <p:nvPr/>
        </p:nvSpPr>
        <p:spPr>
          <a:xfrm>
            <a:off x="585200" y="1109574"/>
            <a:ext cx="5909400" cy="462000"/>
          </a:xfrm>
          <a:prstGeom prst="rect">
            <a:avLst/>
          </a:prstGeom>
          <a:solidFill>
            <a:srgbClr val="741B47"/>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21"/>
          <p:cNvSpPr/>
          <p:nvPr/>
        </p:nvSpPr>
        <p:spPr>
          <a:xfrm>
            <a:off x="585200" y="2641301"/>
            <a:ext cx="5909400" cy="462000"/>
          </a:xfrm>
          <a:prstGeom prst="rect">
            <a:avLst/>
          </a:prstGeom>
          <a:solidFill>
            <a:schemeClr val="accent5"/>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21"/>
          <p:cNvSpPr txBox="1"/>
          <p:nvPr>
            <p:ph idx="1" type="body"/>
          </p:nvPr>
        </p:nvSpPr>
        <p:spPr>
          <a:xfrm>
            <a:off x="734425" y="1111050"/>
            <a:ext cx="5836500" cy="34164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a:solidFill>
                  <a:srgbClr val="FFFFFF"/>
                </a:solidFill>
                <a:latin typeface="Raleway"/>
                <a:ea typeface="Raleway"/>
                <a:cs typeface="Raleway"/>
                <a:sym typeface="Raleway"/>
              </a:rPr>
              <a:t>Problem: Too much Noise to Cluster Accurately</a:t>
            </a:r>
            <a:endParaRPr b="1">
              <a:solidFill>
                <a:srgbClr val="FFFFFF"/>
              </a:solidFill>
              <a:latin typeface="Raleway"/>
              <a:ea typeface="Raleway"/>
              <a:cs typeface="Raleway"/>
              <a:sym typeface="Raleway"/>
            </a:endParaRPr>
          </a:p>
          <a:p>
            <a:pPr indent="-317500" lvl="0" marL="457200" rtl="0" algn="l">
              <a:lnSpc>
                <a:spcPct val="100000"/>
              </a:lnSpc>
              <a:spcBef>
                <a:spcPts val="1600"/>
              </a:spcBef>
              <a:spcAft>
                <a:spcPts val="0"/>
              </a:spcAft>
              <a:buClr>
                <a:srgbClr val="000000"/>
              </a:buClr>
              <a:buSzPts val="1400"/>
              <a:buFont typeface="Raleway"/>
              <a:buChar char="●"/>
            </a:pPr>
            <a:r>
              <a:rPr lang="en" sz="1400">
                <a:solidFill>
                  <a:srgbClr val="000000"/>
                </a:solidFill>
                <a:latin typeface="Raleway"/>
                <a:ea typeface="Raleway"/>
                <a:cs typeface="Raleway"/>
                <a:sym typeface="Raleway"/>
              </a:rPr>
              <a:t>All algorithms have difficulty distinguishing between close or overlapping clusters</a:t>
            </a:r>
            <a:endParaRPr sz="1400">
              <a:solidFill>
                <a:srgbClr val="000000"/>
              </a:solidFill>
              <a:latin typeface="Raleway"/>
              <a:ea typeface="Raleway"/>
              <a:cs typeface="Raleway"/>
              <a:sym typeface="Raleway"/>
            </a:endParaRPr>
          </a:p>
          <a:p>
            <a:pPr indent="-317500" lvl="0" marL="457200" rtl="0" algn="l">
              <a:lnSpc>
                <a:spcPct val="100000"/>
              </a:lnSpc>
              <a:spcBef>
                <a:spcPts val="0"/>
              </a:spcBef>
              <a:spcAft>
                <a:spcPts val="0"/>
              </a:spcAft>
              <a:buClr>
                <a:srgbClr val="000000"/>
              </a:buClr>
              <a:buSzPts val="1400"/>
              <a:buFont typeface="Raleway"/>
              <a:buChar char="●"/>
            </a:pPr>
            <a:r>
              <a:rPr lang="en" sz="1400">
                <a:solidFill>
                  <a:srgbClr val="000000"/>
                </a:solidFill>
                <a:latin typeface="Raleway"/>
                <a:ea typeface="Raleway"/>
                <a:cs typeface="Raleway"/>
                <a:sym typeface="Raleway"/>
              </a:rPr>
              <a:t>Clustering Algorithms have difficulty identifying multiple fastballs, if any existed</a:t>
            </a:r>
            <a:endParaRPr sz="1400">
              <a:solidFill>
                <a:srgbClr val="000000"/>
              </a:solidFill>
              <a:latin typeface="Raleway"/>
              <a:ea typeface="Raleway"/>
              <a:cs typeface="Raleway"/>
              <a:sym typeface="Raleway"/>
            </a:endParaRPr>
          </a:p>
          <a:p>
            <a:pPr indent="0" lvl="0" marL="0" rtl="0" algn="l">
              <a:spcBef>
                <a:spcPts val="1600"/>
              </a:spcBef>
              <a:spcAft>
                <a:spcPts val="0"/>
              </a:spcAft>
              <a:buNone/>
            </a:pPr>
            <a:r>
              <a:rPr b="1" lang="en">
                <a:solidFill>
                  <a:srgbClr val="FFFFFF"/>
                </a:solidFill>
                <a:latin typeface="Raleway"/>
                <a:ea typeface="Raleway"/>
                <a:cs typeface="Raleway"/>
                <a:sym typeface="Raleway"/>
              </a:rPr>
              <a:t>Solution: Simplify, </a:t>
            </a:r>
            <a:r>
              <a:rPr b="1" lang="en">
                <a:solidFill>
                  <a:srgbClr val="FFFFFF"/>
                </a:solidFill>
                <a:latin typeface="Raleway"/>
                <a:ea typeface="Raleway"/>
                <a:cs typeface="Raleway"/>
                <a:sym typeface="Raleway"/>
              </a:rPr>
              <a:t>Divide,</a:t>
            </a:r>
            <a:r>
              <a:rPr b="1" lang="en">
                <a:solidFill>
                  <a:srgbClr val="FFFFFF"/>
                </a:solidFill>
                <a:latin typeface="Raleway"/>
                <a:ea typeface="Raleway"/>
                <a:cs typeface="Raleway"/>
                <a:sym typeface="Raleway"/>
              </a:rPr>
              <a:t> and Conquer </a:t>
            </a:r>
            <a:endParaRPr b="1">
              <a:solidFill>
                <a:srgbClr val="FFFFFF"/>
              </a:solidFill>
              <a:latin typeface="Raleway"/>
              <a:ea typeface="Raleway"/>
              <a:cs typeface="Raleway"/>
              <a:sym typeface="Raleway"/>
            </a:endParaRPr>
          </a:p>
          <a:p>
            <a:pPr indent="-317500" lvl="0" marL="457200" rtl="0" algn="l">
              <a:spcBef>
                <a:spcPts val="1600"/>
              </a:spcBef>
              <a:spcAft>
                <a:spcPts val="0"/>
              </a:spcAft>
              <a:buClr>
                <a:srgbClr val="000000"/>
              </a:buClr>
              <a:buSzPts val="1400"/>
              <a:buFont typeface="Raleway"/>
              <a:buChar char="●"/>
            </a:pPr>
            <a:r>
              <a:rPr b="1" lang="en" sz="1400">
                <a:solidFill>
                  <a:srgbClr val="000000"/>
                </a:solidFill>
                <a:latin typeface="Raleway"/>
                <a:ea typeface="Raleway"/>
                <a:cs typeface="Raleway"/>
                <a:sym typeface="Raleway"/>
              </a:rPr>
              <a:t>Simplify: </a:t>
            </a:r>
            <a:r>
              <a:rPr lang="en" sz="1400">
                <a:solidFill>
                  <a:srgbClr val="000000"/>
                </a:solidFill>
                <a:latin typeface="Raleway"/>
                <a:ea typeface="Raleway"/>
                <a:cs typeface="Raleway"/>
                <a:sym typeface="Raleway"/>
              </a:rPr>
              <a:t>PAM clustering along the velo axis only.</a:t>
            </a:r>
            <a:endParaRPr sz="1400">
              <a:solidFill>
                <a:srgbClr val="000000"/>
              </a:solidFill>
              <a:latin typeface="Raleway"/>
              <a:ea typeface="Raleway"/>
              <a:cs typeface="Raleway"/>
              <a:sym typeface="Raleway"/>
            </a:endParaRPr>
          </a:p>
          <a:p>
            <a:pPr indent="-317500" lvl="0" marL="457200" rtl="0" algn="l">
              <a:spcBef>
                <a:spcPts val="0"/>
              </a:spcBef>
              <a:spcAft>
                <a:spcPts val="0"/>
              </a:spcAft>
              <a:buClr>
                <a:srgbClr val="000000"/>
              </a:buClr>
              <a:buSzPts val="1400"/>
              <a:buFont typeface="Raleway"/>
              <a:buChar char="●"/>
            </a:pPr>
            <a:r>
              <a:rPr b="1" lang="en" sz="1400">
                <a:solidFill>
                  <a:srgbClr val="000000"/>
                </a:solidFill>
                <a:latin typeface="Raleway"/>
                <a:ea typeface="Raleway"/>
                <a:cs typeface="Raleway"/>
                <a:sym typeface="Raleway"/>
              </a:rPr>
              <a:t>Divide:</a:t>
            </a:r>
            <a:r>
              <a:rPr lang="en" sz="1400">
                <a:solidFill>
                  <a:srgbClr val="000000"/>
                </a:solidFill>
                <a:latin typeface="Raleway"/>
                <a:ea typeface="Raleway"/>
                <a:cs typeface="Raleway"/>
                <a:sym typeface="Raleway"/>
              </a:rPr>
              <a:t> F</a:t>
            </a:r>
            <a:r>
              <a:rPr lang="en" sz="1400">
                <a:solidFill>
                  <a:srgbClr val="000000"/>
                </a:solidFill>
                <a:latin typeface="Raleway"/>
                <a:ea typeface="Raleway"/>
                <a:cs typeface="Raleway"/>
                <a:sym typeface="Raleway"/>
              </a:rPr>
              <a:t>ocus on 2-seam and 4-seam pitches only within newly created fastball pitches while applying different clustering methods to non-fastballs along horizontal and </a:t>
            </a:r>
            <a:r>
              <a:rPr lang="en" sz="1400">
                <a:solidFill>
                  <a:srgbClr val="000000"/>
                </a:solidFill>
                <a:latin typeface="Raleway"/>
                <a:ea typeface="Raleway"/>
                <a:cs typeface="Raleway"/>
                <a:sym typeface="Raleway"/>
              </a:rPr>
              <a:t>vertical</a:t>
            </a:r>
            <a:r>
              <a:rPr lang="en" sz="1400">
                <a:solidFill>
                  <a:srgbClr val="000000"/>
                </a:solidFill>
                <a:latin typeface="Raleway"/>
                <a:ea typeface="Raleway"/>
                <a:cs typeface="Raleway"/>
                <a:sym typeface="Raleway"/>
              </a:rPr>
              <a:t> axes</a:t>
            </a:r>
            <a:endParaRPr sz="1400">
              <a:solidFill>
                <a:srgbClr val="000000"/>
              </a:solidFill>
              <a:latin typeface="Raleway"/>
              <a:ea typeface="Raleway"/>
              <a:cs typeface="Raleway"/>
              <a:sym typeface="Raleway"/>
            </a:endParaRPr>
          </a:p>
          <a:p>
            <a:pPr indent="-317500" lvl="0" marL="457200" rtl="0" algn="l">
              <a:spcBef>
                <a:spcPts val="0"/>
              </a:spcBef>
              <a:spcAft>
                <a:spcPts val="0"/>
              </a:spcAft>
              <a:buClr>
                <a:srgbClr val="000000"/>
              </a:buClr>
              <a:buSzPts val="1400"/>
              <a:buFont typeface="Raleway"/>
              <a:buChar char="●"/>
            </a:pPr>
            <a:r>
              <a:rPr b="1" lang="en" sz="1400">
                <a:solidFill>
                  <a:srgbClr val="000000"/>
                </a:solidFill>
                <a:latin typeface="Raleway"/>
                <a:ea typeface="Raleway"/>
                <a:cs typeface="Raleway"/>
                <a:sym typeface="Raleway"/>
              </a:rPr>
              <a:t>Conquer: </a:t>
            </a:r>
            <a:r>
              <a:rPr lang="en" sz="1400">
                <a:solidFill>
                  <a:srgbClr val="000000"/>
                </a:solidFill>
                <a:latin typeface="Raleway"/>
                <a:ea typeface="Raleway"/>
                <a:cs typeface="Raleway"/>
                <a:sym typeface="Raleway"/>
              </a:rPr>
              <a:t>Algorithmically</a:t>
            </a:r>
            <a:r>
              <a:rPr lang="en" sz="1400">
                <a:solidFill>
                  <a:srgbClr val="000000"/>
                </a:solidFill>
                <a:latin typeface="Raleway"/>
                <a:ea typeface="Raleway"/>
                <a:cs typeface="Raleway"/>
                <a:sym typeface="Raleway"/>
              </a:rPr>
              <a:t> defined</a:t>
            </a:r>
            <a:r>
              <a:rPr lang="en" sz="1400">
                <a:solidFill>
                  <a:srgbClr val="000000"/>
                </a:solidFill>
                <a:latin typeface="Raleway"/>
                <a:ea typeface="Raleway"/>
                <a:cs typeface="Raleway"/>
                <a:sym typeface="Raleway"/>
              </a:rPr>
              <a:t> rules and clustering parameters created and applied for each pitcher individually.</a:t>
            </a:r>
            <a:endParaRPr sz="1400">
              <a:solidFill>
                <a:srgbClr val="000000"/>
              </a:solidFill>
              <a:latin typeface="Raleway"/>
              <a:ea typeface="Raleway"/>
              <a:cs typeface="Raleway"/>
              <a:sym typeface="Raleway"/>
            </a:endParaRPr>
          </a:p>
        </p:txBody>
      </p:sp>
      <p:sp>
        <p:nvSpPr>
          <p:cNvPr id="110" name="Google Shape;110;p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000000"/>
                </a:solidFill>
                <a:latin typeface="Raleway"/>
                <a:ea typeface="Raleway"/>
                <a:cs typeface="Raleway"/>
                <a:sym typeface="Raleway"/>
              </a:rPr>
              <a:t>Separation of Fastballs and Non-Fastballs</a:t>
            </a:r>
            <a:endParaRPr b="1">
              <a:solidFill>
                <a:srgbClr val="000000"/>
              </a:solidFill>
              <a:latin typeface="Raleway"/>
              <a:ea typeface="Raleway"/>
              <a:cs typeface="Raleway"/>
              <a:sym typeface="Raleway"/>
            </a:endParaRPr>
          </a:p>
        </p:txBody>
      </p:sp>
      <p:pic>
        <p:nvPicPr>
          <p:cNvPr id="111" name="Google Shape;111;p21"/>
          <p:cNvPicPr preferRelativeResize="0"/>
          <p:nvPr/>
        </p:nvPicPr>
        <p:blipFill>
          <a:blip r:embed="rId3">
            <a:alphaModFix/>
          </a:blip>
          <a:stretch>
            <a:fillRect/>
          </a:stretch>
        </p:blipFill>
        <p:spPr>
          <a:xfrm>
            <a:off x="6757948" y="1017725"/>
            <a:ext cx="1878600" cy="392727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